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sdx" ContentType="application/vnd.ms-visio.drawing"/>
  <Default Extension="tiff" ContentType="image/tif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2"/>
  </p:notesMasterIdLst>
  <p:sldIdLst>
    <p:sldId id="305" r:id="rId2"/>
    <p:sldId id="361" r:id="rId3"/>
    <p:sldId id="326" r:id="rId4"/>
    <p:sldId id="477" r:id="rId5"/>
    <p:sldId id="478" r:id="rId6"/>
    <p:sldId id="362" r:id="rId7"/>
    <p:sldId id="311" r:id="rId8"/>
    <p:sldId id="363" r:id="rId9"/>
    <p:sldId id="299" r:id="rId10"/>
    <p:sldId id="327" r:id="rId11"/>
    <p:sldId id="330" r:id="rId12"/>
    <p:sldId id="296" r:id="rId13"/>
    <p:sldId id="328" r:id="rId14"/>
    <p:sldId id="329" r:id="rId15"/>
    <p:sldId id="381" r:id="rId16"/>
    <p:sldId id="382" r:id="rId17"/>
    <p:sldId id="383" r:id="rId18"/>
    <p:sldId id="384" r:id="rId19"/>
    <p:sldId id="388" r:id="rId20"/>
    <p:sldId id="331" r:id="rId21"/>
    <p:sldId id="332" r:id="rId22"/>
    <p:sldId id="333" r:id="rId23"/>
    <p:sldId id="334" r:id="rId24"/>
    <p:sldId id="385" r:id="rId25"/>
    <p:sldId id="387" r:id="rId26"/>
    <p:sldId id="335" r:id="rId27"/>
    <p:sldId id="336" r:id="rId28"/>
    <p:sldId id="389" r:id="rId29"/>
    <p:sldId id="390" r:id="rId30"/>
    <p:sldId id="391" r:id="rId31"/>
    <p:sldId id="392" r:id="rId32"/>
    <p:sldId id="393" r:id="rId33"/>
    <p:sldId id="394" r:id="rId34"/>
    <p:sldId id="395" r:id="rId35"/>
    <p:sldId id="380" r:id="rId36"/>
    <p:sldId id="364" r:id="rId37"/>
    <p:sldId id="365" r:id="rId38"/>
    <p:sldId id="373" r:id="rId39"/>
    <p:sldId id="339" r:id="rId40"/>
    <p:sldId id="340" r:id="rId41"/>
    <p:sldId id="341" r:id="rId42"/>
    <p:sldId id="342" r:id="rId43"/>
    <p:sldId id="343" r:id="rId44"/>
    <p:sldId id="347" r:id="rId45"/>
    <p:sldId id="366" r:id="rId46"/>
    <p:sldId id="367" r:id="rId47"/>
    <p:sldId id="368" r:id="rId48"/>
    <p:sldId id="369" r:id="rId49"/>
    <p:sldId id="370" r:id="rId50"/>
    <p:sldId id="371" r:id="rId51"/>
    <p:sldId id="372" r:id="rId52"/>
    <p:sldId id="431" r:id="rId53"/>
    <p:sldId id="432" r:id="rId54"/>
    <p:sldId id="433" r:id="rId55"/>
    <p:sldId id="434" r:id="rId56"/>
    <p:sldId id="435" r:id="rId57"/>
    <p:sldId id="419" r:id="rId58"/>
    <p:sldId id="420" r:id="rId59"/>
    <p:sldId id="421" r:id="rId60"/>
    <p:sldId id="422" r:id="rId61"/>
    <p:sldId id="397" r:id="rId62"/>
    <p:sldId id="398" r:id="rId63"/>
    <p:sldId id="399" r:id="rId64"/>
    <p:sldId id="400" r:id="rId65"/>
    <p:sldId id="396" r:id="rId66"/>
    <p:sldId id="401" r:id="rId67"/>
    <p:sldId id="402" r:id="rId68"/>
    <p:sldId id="466" r:id="rId69"/>
    <p:sldId id="351" r:id="rId70"/>
    <p:sldId id="352" r:id="rId71"/>
    <p:sldId id="353" r:id="rId72"/>
    <p:sldId id="354" r:id="rId73"/>
    <p:sldId id="355" r:id="rId74"/>
    <p:sldId id="414" r:id="rId75"/>
    <p:sldId id="356" r:id="rId76"/>
    <p:sldId id="357" r:id="rId77"/>
    <p:sldId id="358" r:id="rId78"/>
    <p:sldId id="359" r:id="rId79"/>
    <p:sldId id="415" r:id="rId80"/>
    <p:sldId id="467" r:id="rId81"/>
    <p:sldId id="468" r:id="rId82"/>
    <p:sldId id="469" r:id="rId83"/>
    <p:sldId id="470" r:id="rId84"/>
    <p:sldId id="471" r:id="rId85"/>
    <p:sldId id="403" r:id="rId86"/>
    <p:sldId id="404" r:id="rId87"/>
    <p:sldId id="405" r:id="rId88"/>
    <p:sldId id="472" r:id="rId89"/>
    <p:sldId id="416" r:id="rId90"/>
    <p:sldId id="417" r:id="rId91"/>
    <p:sldId id="418" r:id="rId92"/>
    <p:sldId id="423" r:id="rId93"/>
    <p:sldId id="424" r:id="rId94"/>
    <p:sldId id="425" r:id="rId95"/>
    <p:sldId id="426" r:id="rId96"/>
    <p:sldId id="427" r:id="rId97"/>
    <p:sldId id="428" r:id="rId98"/>
    <p:sldId id="429" r:id="rId99"/>
    <p:sldId id="430" r:id="rId100"/>
    <p:sldId id="443" r:id="rId101"/>
    <p:sldId id="444" r:id="rId102"/>
    <p:sldId id="445" r:id="rId103"/>
    <p:sldId id="439" r:id="rId104"/>
    <p:sldId id="440" r:id="rId105"/>
    <p:sldId id="441" r:id="rId106"/>
    <p:sldId id="442" r:id="rId107"/>
    <p:sldId id="446" r:id="rId108"/>
    <p:sldId id="473" r:id="rId109"/>
    <p:sldId id="464" r:id="rId110"/>
    <p:sldId id="465" r:id="rId111"/>
    <p:sldId id="406" r:id="rId112"/>
    <p:sldId id="407" r:id="rId113"/>
    <p:sldId id="408" r:id="rId114"/>
    <p:sldId id="447" r:id="rId115"/>
    <p:sldId id="448" r:id="rId116"/>
    <p:sldId id="449" r:id="rId117"/>
    <p:sldId id="450" r:id="rId118"/>
    <p:sldId id="451" r:id="rId119"/>
    <p:sldId id="452" r:id="rId120"/>
    <p:sldId id="453" r:id="rId121"/>
    <p:sldId id="456" r:id="rId122"/>
    <p:sldId id="457" r:id="rId123"/>
    <p:sldId id="458" r:id="rId124"/>
    <p:sldId id="459" r:id="rId125"/>
    <p:sldId id="460" r:id="rId126"/>
    <p:sldId id="474" r:id="rId127"/>
    <p:sldId id="479" r:id="rId128"/>
    <p:sldId id="482" r:id="rId129"/>
    <p:sldId id="480" r:id="rId130"/>
    <p:sldId id="481" r:id="rId131"/>
    <p:sldId id="483" r:id="rId132"/>
    <p:sldId id="485" r:id="rId133"/>
    <p:sldId id="486" r:id="rId134"/>
    <p:sldId id="475" r:id="rId135"/>
    <p:sldId id="476" r:id="rId136"/>
    <p:sldId id="461" r:id="rId137"/>
    <p:sldId id="462" r:id="rId138"/>
    <p:sldId id="463" r:id="rId139"/>
    <p:sldId id="409" r:id="rId140"/>
    <p:sldId id="360" r:id="rId141"/>
  </p:sldIdLst>
  <p:sldSz cx="9144000" cy="5143500" type="screen16x9"/>
  <p:notesSz cx="6797675" cy="9928225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Раздел по умолчанию" id="{47BD2D7F-2503-4DD4-A3FA-F1B66D24DC91}">
          <p14:sldIdLst>
            <p14:sldId id="305"/>
            <p14:sldId id="361"/>
            <p14:sldId id="326"/>
            <p14:sldId id="477"/>
            <p14:sldId id="478"/>
            <p14:sldId id="362"/>
            <p14:sldId id="311"/>
            <p14:sldId id="363"/>
            <p14:sldId id="299"/>
            <p14:sldId id="327"/>
            <p14:sldId id="330"/>
            <p14:sldId id="296"/>
            <p14:sldId id="328"/>
            <p14:sldId id="329"/>
            <p14:sldId id="381"/>
            <p14:sldId id="382"/>
            <p14:sldId id="383"/>
            <p14:sldId id="384"/>
            <p14:sldId id="388"/>
            <p14:sldId id="331"/>
            <p14:sldId id="332"/>
            <p14:sldId id="333"/>
            <p14:sldId id="334"/>
            <p14:sldId id="385"/>
            <p14:sldId id="387"/>
            <p14:sldId id="335"/>
            <p14:sldId id="336"/>
            <p14:sldId id="389"/>
            <p14:sldId id="390"/>
            <p14:sldId id="391"/>
            <p14:sldId id="392"/>
            <p14:sldId id="393"/>
            <p14:sldId id="394"/>
            <p14:sldId id="395"/>
            <p14:sldId id="380"/>
            <p14:sldId id="364"/>
            <p14:sldId id="365"/>
            <p14:sldId id="373"/>
            <p14:sldId id="339"/>
            <p14:sldId id="340"/>
            <p14:sldId id="341"/>
            <p14:sldId id="342"/>
            <p14:sldId id="343"/>
            <p14:sldId id="347"/>
            <p14:sldId id="366"/>
            <p14:sldId id="367"/>
            <p14:sldId id="368"/>
            <p14:sldId id="369"/>
            <p14:sldId id="370"/>
            <p14:sldId id="371"/>
            <p14:sldId id="372"/>
            <p14:sldId id="431"/>
            <p14:sldId id="432"/>
            <p14:sldId id="433"/>
            <p14:sldId id="434"/>
            <p14:sldId id="435"/>
            <p14:sldId id="419"/>
            <p14:sldId id="420"/>
            <p14:sldId id="421"/>
            <p14:sldId id="422"/>
            <p14:sldId id="397"/>
            <p14:sldId id="398"/>
            <p14:sldId id="399"/>
            <p14:sldId id="400"/>
            <p14:sldId id="396"/>
            <p14:sldId id="401"/>
            <p14:sldId id="402"/>
            <p14:sldId id="466"/>
            <p14:sldId id="351"/>
            <p14:sldId id="352"/>
            <p14:sldId id="353"/>
            <p14:sldId id="354"/>
            <p14:sldId id="355"/>
            <p14:sldId id="414"/>
            <p14:sldId id="356"/>
            <p14:sldId id="357"/>
            <p14:sldId id="358"/>
            <p14:sldId id="359"/>
            <p14:sldId id="415"/>
            <p14:sldId id="467"/>
            <p14:sldId id="468"/>
            <p14:sldId id="469"/>
            <p14:sldId id="470"/>
            <p14:sldId id="471"/>
            <p14:sldId id="403"/>
            <p14:sldId id="404"/>
            <p14:sldId id="405"/>
            <p14:sldId id="472"/>
            <p14:sldId id="416"/>
            <p14:sldId id="417"/>
            <p14:sldId id="418"/>
            <p14:sldId id="423"/>
            <p14:sldId id="424"/>
            <p14:sldId id="425"/>
            <p14:sldId id="426"/>
            <p14:sldId id="427"/>
            <p14:sldId id="428"/>
            <p14:sldId id="429"/>
            <p14:sldId id="430"/>
            <p14:sldId id="443"/>
            <p14:sldId id="444"/>
            <p14:sldId id="445"/>
            <p14:sldId id="439"/>
            <p14:sldId id="440"/>
            <p14:sldId id="441"/>
            <p14:sldId id="442"/>
            <p14:sldId id="446"/>
            <p14:sldId id="473"/>
            <p14:sldId id="464"/>
            <p14:sldId id="465"/>
            <p14:sldId id="406"/>
            <p14:sldId id="407"/>
            <p14:sldId id="408"/>
            <p14:sldId id="447"/>
            <p14:sldId id="448"/>
            <p14:sldId id="449"/>
            <p14:sldId id="450"/>
            <p14:sldId id="451"/>
            <p14:sldId id="452"/>
            <p14:sldId id="453"/>
            <p14:sldId id="456"/>
            <p14:sldId id="457"/>
            <p14:sldId id="458"/>
            <p14:sldId id="459"/>
            <p14:sldId id="460"/>
            <p14:sldId id="474"/>
            <p14:sldId id="479"/>
            <p14:sldId id="482"/>
            <p14:sldId id="480"/>
            <p14:sldId id="481"/>
            <p14:sldId id="483"/>
            <p14:sldId id="485"/>
            <p14:sldId id="486"/>
            <p14:sldId id="475"/>
            <p14:sldId id="476"/>
            <p14:sldId id="461"/>
            <p14:sldId id="462"/>
            <p14:sldId id="463"/>
            <p14:sldId id="409"/>
            <p14:sldId id="36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7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99"/>
    <a:srgbClr val="3366CC"/>
    <a:srgbClr val="EDEAF0"/>
    <a:srgbClr val="D8D3E0"/>
    <a:srgbClr val="DAEDD3"/>
    <a:srgbClr val="C8E4BE"/>
    <a:srgbClr val="19A985"/>
    <a:srgbClr val="8EEED5"/>
    <a:srgbClr val="B4DAA6"/>
    <a:srgbClr val="66B34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Средний стиль 2 - акцент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Нет стиля, нет сетки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F5AB1C69-6EDB-4FF4-983F-18BD219EF322}" styleName="Средний стиль 2 - акцент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DF18680-E054-41AD-8BC1-D1AEF772440D}" styleName="Средний стиль 2 - акцент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1E4AEA4-8DFA-4A89-87EB-49C32662AFE0}" styleName="Средний стиль 2 - акцент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93296810-A885-4BE3-A3E7-6D5BEEA58F35}" styleName="Средний стиль 2 - акцент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Средний стиль 2 - акцент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62" autoAdjust="0"/>
    <p:restoredTop sz="67865" autoAdjust="0"/>
  </p:normalViewPr>
  <p:slideViewPr>
    <p:cSldViewPr>
      <p:cViewPr varScale="1">
        <p:scale>
          <a:sx n="103" d="100"/>
          <a:sy n="103" d="100"/>
        </p:scale>
        <p:origin x="1770" y="12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66" d="100"/>
        <a:sy n="66" d="100"/>
      </p:scale>
      <p:origin x="0" y="0"/>
    </p:cViewPr>
  </p:notesTextViewPr>
  <p:notesViewPr>
    <p:cSldViewPr>
      <p:cViewPr varScale="1">
        <p:scale>
          <a:sx n="48" d="100"/>
          <a:sy n="48" d="100"/>
        </p:scale>
        <p:origin x="-2952" y="-114"/>
      </p:cViewPr>
      <p:guideLst>
        <p:guide orient="horz" pos="3127"/>
        <p:guide pos="214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511BA65-1F7B-453C-8782-6A0D1DE12098}" type="datetimeFigureOut">
              <a:rPr lang="ru-RU" smtClean="0"/>
              <a:pPr/>
              <a:t>26.10.2022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90488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79768" y="4715907"/>
            <a:ext cx="5438140" cy="446770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50443" y="9430091"/>
            <a:ext cx="2945659" cy="49641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A1F8A1-346F-4F1C-8B3F-A33A9F670B28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055307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608771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>
                <a:effectLst/>
              </a:rPr>
              <a:t>Перед внедрением автоматизированной системы расчета материальных балансов (АСРМБ) предприятию необходимо создать на уровне диспетчерского управления подсистему первичного производственного учета. Подсистема первичного производственного учета должна обеспечить: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автоматизированный сбор всех измерений с АСУТП, АСТУЭ, ЛИМС;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ручной ввод данных с неавтоматизированных объектов;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управление НСИ  (метрологические характеристики измерений, массы систем);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учет движения сырья полуфабрикатов товарной продукции по предприятию;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расчет масс потоков и остатков в случае отсутствия прямого измерения масс</a:t>
            </a:r>
            <a:r>
              <a:rPr lang="en-US" dirty="0" smtClean="0">
                <a:effectLst/>
              </a:rPr>
              <a:t>.</a:t>
            </a:r>
            <a:endParaRPr lang="ru-RU" dirty="0" smtClean="0">
              <a:effectLst/>
            </a:endParaRPr>
          </a:p>
          <a:p>
            <a:endParaRPr lang="en-US" dirty="0" smtClean="0">
              <a:effectLst/>
            </a:endParaRPr>
          </a:p>
          <a:p>
            <a:r>
              <a:rPr lang="ru-RU" dirty="0" smtClean="0">
                <a:effectLst/>
              </a:rPr>
              <a:t>Система расчета материальных балансов является частью комплексной системы оперативного управления производством и обеспечивает другие ее подсистемы достоверными оперативными данными по материальным балансам объектов предприятия для таких задач, как расчет удельных затрат энергоресурсов на перерабатываемую тонну сырья, анализ план/факт и др. </a:t>
            </a:r>
          </a:p>
          <a:p>
            <a:r>
              <a:rPr lang="ru-RU" dirty="0" smtClean="0">
                <a:effectLst/>
              </a:rPr>
              <a:t>Наличие согласованного материального баланса за суточные периоды дает возможность повысить эффективность использования систем класса ERP. Например, рассчитывать себестоимость продукции, составлять объективные планы по переработке продукции, учитывая фактические возможности производства.</a:t>
            </a:r>
          </a:p>
          <a:p>
            <a:pPr marL="0" indent="0">
              <a:buFont typeface="Arial" panose="020B0604020202020204" pitchFamily="34" charset="0"/>
              <a:buNone/>
            </a:pPr>
            <a:endParaRPr kumimoji="1" lang="ru-RU" sz="1200" kern="1200" dirty="0">
              <a:solidFill>
                <a:schemeClr val="tx1"/>
              </a:solidFill>
              <a:effectLst/>
              <a:latin typeface="Times" pitchFamily="18" charset="0"/>
              <a:ea typeface="Arial" charset="0"/>
              <a:cs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E23235-C5EB-48B8-BD17-A0070F02AFE0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692715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Подробное описание настройки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внутренних динамических отчетов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приведено в документе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18-19).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07036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93662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7077400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Фильтр можно задать на любой атрибут любого шаблона (кроме тех атрибутов, по которым существуют зависимости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dependType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), например так: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&lt;Attribute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displayName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="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Наименование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OperationMode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="Load"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returnToAF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="false"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isVisibleInGrid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="true"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isEditable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="false"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ignoreErrors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="true"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filterName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="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Парк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 filter="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Парк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1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"&gt;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	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Sql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name="Name" type="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NVarChar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 length="50"/&gt;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	&lt;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Af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name="Name" type="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System.String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"/&gt;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	&lt;Editor type="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StringAttributeEditor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"/&gt;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&lt;/Attribute&gt;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Настройка фильтра происходит с помощью двух атрибутов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–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filterName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filter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: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f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ilterName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задает имя фильтра на панели;</a:t>
            </a:r>
          </a:p>
          <a:p>
            <a:pPr lvl="0"/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f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ilter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– собственно значение фильтра.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Подробное описание настройки динамических закладок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приведено в документе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«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I-DRMS-C: Администрирование клиента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3).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0601002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Подробное описание механизма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бэкапирования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данных периода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приведено в документе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23).</a:t>
            </a:r>
            <a:endParaRPr lang="ru-RU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124784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735498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7778905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352406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9907549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394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Arial" charset="0"/>
              <a:cs typeface="Arial" charset="0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E23235-C5EB-48B8-BD17-A0070F02AFE0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9509934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30614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Aft>
                <a:spcPts val="0"/>
              </a:spcAft>
            </a:pPr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Расчет АСО состоит из двух этапов:</a:t>
            </a:r>
            <a:endParaRPr lang="ru-RU" sz="900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spcAft>
                <a:spcPts val="0"/>
              </a:spcAft>
              <a:buAutoNum type="arabicPeriod"/>
            </a:pPr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Предварительный анализ</a:t>
            </a:r>
          </a:p>
          <a:p>
            <a:pPr marL="342900" indent="-342900" algn="just">
              <a:spcAft>
                <a:spcPts val="0"/>
              </a:spcAft>
              <a:buAutoNum type="arabicPeriod"/>
            </a:pPr>
            <a:r>
              <a:rPr lang="ru-RU" sz="1200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Основной Анализ.</a:t>
            </a:r>
          </a:p>
          <a:p>
            <a:pPr algn="just"/>
            <a:r>
              <a:rPr lang="ru-RU" dirty="0" smtClean="0"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Предварительный анализ:</a:t>
            </a:r>
          </a:p>
          <a:p>
            <a:endParaRPr lang="ru-RU" dirty="0" smtClean="0"/>
          </a:p>
          <a:p>
            <a:r>
              <a:rPr lang="ru-RU" dirty="0" smtClean="0"/>
              <a:t>Значения для ошибок, обнаруженных в предварительном анализе</a:t>
            </a:r>
          </a:p>
          <a:p>
            <a:endParaRPr lang="ru-RU" dirty="0" smtClean="0"/>
          </a:p>
          <a:p>
            <a:r>
              <a:rPr lang="ru-RU" sz="1200" dirty="0" smtClean="0"/>
              <a:t>1 – </a:t>
            </a:r>
            <a:r>
              <a:rPr lang="ru-RU" sz="1200" dirty="0" err="1" smtClean="0"/>
              <a:t>фиксир</a:t>
            </a:r>
            <a:r>
              <a:rPr lang="ru-RU" sz="1200" dirty="0" smtClean="0"/>
              <a:t>. поток, транзакция или остаток не удовлетворяет своим ограничениям;</a:t>
            </a:r>
          </a:p>
          <a:p>
            <a:r>
              <a:rPr lang="ru-RU" sz="1200" dirty="0" smtClean="0"/>
              <a:t>2 – ошибка в задании ограничений на потоке, транзакции или остатке типа </a:t>
            </a:r>
            <a:r>
              <a:rPr lang="en-US" sz="1200" dirty="0" err="1" smtClean="0"/>
              <a:t>LowLimit</a:t>
            </a:r>
            <a:r>
              <a:rPr lang="ru-RU" sz="1200" dirty="0" smtClean="0"/>
              <a:t> &gt; </a:t>
            </a:r>
            <a:r>
              <a:rPr lang="en-US" sz="1200" dirty="0" err="1" smtClean="0"/>
              <a:t>UpperLimit</a:t>
            </a:r>
            <a:r>
              <a:rPr lang="ru-RU" sz="1200" dirty="0" smtClean="0"/>
              <a:t>.</a:t>
            </a:r>
          </a:p>
          <a:p>
            <a:r>
              <a:rPr lang="ru-RU" sz="1200" dirty="0" smtClean="0"/>
              <a:t>3 – проблемный узел, установка или резервуар с фиксированным </a:t>
            </a:r>
            <a:r>
              <a:rPr lang="ru-RU" sz="1200" dirty="0" err="1" smtClean="0"/>
              <a:t>разбалансом</a:t>
            </a:r>
            <a:r>
              <a:rPr lang="ru-RU" sz="1200" dirty="0" smtClean="0"/>
              <a:t>;</a:t>
            </a:r>
          </a:p>
          <a:p>
            <a:r>
              <a:rPr lang="ru-RU" sz="1200" dirty="0" smtClean="0"/>
              <a:t>4 – проблемная линейная зависимость типа «=» между собой;</a:t>
            </a:r>
          </a:p>
          <a:p>
            <a:r>
              <a:rPr lang="ru-RU" sz="1200" dirty="0" smtClean="0"/>
              <a:t>5 – противоречивые узлы и линейные зависимости типа «=» вместе;</a:t>
            </a:r>
          </a:p>
          <a:p>
            <a:r>
              <a:rPr lang="ru-RU" sz="1200" dirty="0" smtClean="0"/>
              <a:t>6 – проблемная линейная зависимость типа «&lt;»;</a:t>
            </a:r>
          </a:p>
          <a:p>
            <a:endParaRPr lang="ru-RU" dirty="0" smtClean="0"/>
          </a:p>
          <a:p>
            <a:endParaRPr lang="ru-RU" dirty="0" smtClean="0"/>
          </a:p>
          <a:p>
            <a:pPr indent="-270510">
              <a:spcBef>
                <a:spcPts val="300"/>
              </a:spcBef>
              <a:spcAft>
                <a:spcPts val="0"/>
              </a:spcAft>
            </a:pPr>
            <a:r>
              <a:rPr lang="ru-RU" sz="1600" b="1" dirty="0" smtClean="0"/>
              <a:t>Значения для ошибок, обнаруженных в основном анализе:</a:t>
            </a:r>
          </a:p>
          <a:p>
            <a:pPr indent="-270510">
              <a:spcAft>
                <a:spcPts val="0"/>
              </a:spcAft>
            </a:pPr>
            <a:r>
              <a:rPr lang="ru-RU" sz="1200" dirty="0" smtClean="0"/>
              <a:t>1 – ошибка в ограничениях на потоках, транзакциях или остатках в резервуарах;</a:t>
            </a:r>
          </a:p>
          <a:p>
            <a:pPr indent="-270510">
              <a:spcAft>
                <a:spcPts val="0"/>
              </a:spcAft>
            </a:pPr>
            <a:r>
              <a:rPr lang="ru-RU" sz="1200" dirty="0" smtClean="0"/>
              <a:t>2 – ошибка типа утечек/притоков в узле, установке или резервуаре;</a:t>
            </a:r>
          </a:p>
          <a:p>
            <a:pPr indent="-269875">
              <a:spcAft>
                <a:spcPts val="0"/>
              </a:spcAft>
            </a:pPr>
            <a:r>
              <a:rPr lang="ru-RU" sz="1200" dirty="0" smtClean="0"/>
              <a:t>3 – ошибка в линейной зависимости.</a:t>
            </a:r>
          </a:p>
          <a:p>
            <a:pPr indent="-270510">
              <a:spcAft>
                <a:spcPts val="300"/>
              </a:spcAft>
            </a:pPr>
            <a:endParaRPr lang="ru-RU" sz="1200" dirty="0" smtClean="0"/>
          </a:p>
          <a:p>
            <a:pPr indent="-270510">
              <a:spcBef>
                <a:spcPts val="300"/>
              </a:spcBef>
              <a:spcAft>
                <a:spcPts val="0"/>
              </a:spcAft>
            </a:pPr>
            <a:r>
              <a:rPr lang="ru-RU" sz="1600" b="1" dirty="0" smtClean="0"/>
              <a:t>Результат  Анализа Совместности Ограничений:</a:t>
            </a:r>
          </a:p>
          <a:p>
            <a:pPr indent="-270510">
              <a:spcBef>
                <a:spcPts val="300"/>
              </a:spcBef>
              <a:spcAft>
                <a:spcPts val="0"/>
              </a:spcAft>
            </a:pPr>
            <a:endParaRPr lang="ru-RU" sz="1600" b="1" dirty="0" smtClean="0"/>
          </a:p>
          <a:p>
            <a:r>
              <a:rPr lang="ru-RU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1. Таблица с результатами «от ранжирована» в порядке важности.</a:t>
            </a:r>
          </a:p>
          <a:p>
            <a:r>
              <a:rPr lang="ru-RU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2. Рекомендации к «измеренному значению».</a:t>
            </a:r>
          </a:p>
          <a:p>
            <a:r>
              <a:rPr lang="ru-RU" sz="1200" dirty="0" smtClean="0">
                <a:latin typeface="Verdana" panose="020B0604030504040204" pitchFamily="34" charset="0"/>
                <a:cs typeface="Times New Roman" panose="02020603050405020304" pitchFamily="18" charset="0"/>
              </a:rPr>
              <a:t>3. Рекомендации по «погрешности».</a:t>
            </a:r>
            <a:endParaRPr lang="ru-RU" sz="120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132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58006958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133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8147717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Данная страница предназначена для: инженеров, осуществляющих настройку I-DRMS; специалистов, разбирающихся в технологических процессах, имеющих экспертные знания о надёжности приборов и оборудования, а также знакомых с принципами поиска грубых ошибок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493345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Страница разбита на два визуальных блока: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2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Панель инструментов или главное меню 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2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Рабочее пространство</a:t>
            </a:r>
          </a:p>
          <a:p>
            <a:pPr algn="just">
              <a:spcBef>
                <a:spcPts val="600"/>
              </a:spcBef>
              <a:spcAft>
                <a:spcPts val="600"/>
              </a:spcAft>
            </a:pPr>
            <a:r>
              <a:rPr lang="ru-RU" sz="12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Панель инструментов содержит следующие информационные окна: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2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Типы ошибок для расчёта;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2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Ключевые параметры;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2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Управление сценариями решения;</a:t>
            </a:r>
          </a:p>
          <a:p>
            <a:pPr marL="342900" lvl="0" indent="-342900" algn="just">
              <a:spcBef>
                <a:spcPts val="600"/>
              </a:spcBef>
              <a:spcAft>
                <a:spcPts val="600"/>
              </a:spcAft>
              <a:buFont typeface="Symbol" panose="05050102010706020507" pitchFamily="18" charset="2"/>
              <a:buChar char=""/>
            </a:pPr>
            <a:r>
              <a:rPr lang="ru-RU" sz="1200" dirty="0" smtClean="0">
                <a:effectLst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Информация.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852798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81390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752182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139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887553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200" b="1" dirty="0" smtClean="0">
              <a:solidFill>
                <a:schemeClr val="accent2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E23235-C5EB-48B8-BD17-A0070F02AFE0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313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b="1" dirty="0" smtClean="0">
                <a:effectLst/>
              </a:rPr>
              <a:t>Клиентское рабочее место I-DRMS-C  </a:t>
            </a:r>
          </a:p>
          <a:p>
            <a:r>
              <a:rPr lang="ru-RU" dirty="0" smtClean="0">
                <a:effectLst/>
              </a:rPr>
              <a:t>Клиентское приложение I-DRMS-C предназначено для отображения данных в табличном виде по всем элементам модели. Данные отображаются на закладках, элементы в которых сгруппированы по различным критериям. I-DRMS-C позволяет анализировать баланс всех узлов по измеренным и согласованным данным. Приложение предоставляет возможность редактировать различные атрибуты элементов, а также автоматически обновлять данные в закладках.</a:t>
            </a:r>
          </a:p>
          <a:p>
            <a:r>
              <a:rPr lang="ru-RU" b="1" dirty="0" smtClean="0">
                <a:effectLst/>
              </a:rPr>
              <a:t>I-DRMS-С имеет следующие преимущества: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русскоязычный интерфейс;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многопользовательский режим, обеспечивающий возможность одновременной работы большого числа пользователей;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возможность перехода между периодами одной или разных моделей;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возможность </a:t>
            </a:r>
            <a:r>
              <a:rPr lang="ru-RU" dirty="0" err="1" smtClean="0">
                <a:effectLst/>
              </a:rPr>
              <a:t>мультисерверной</a:t>
            </a:r>
            <a:r>
              <a:rPr lang="ru-RU" dirty="0" smtClean="0">
                <a:effectLst/>
              </a:rPr>
              <a:t> работы – подключение к разным I-DRMS серверам и получение от них данных по периодам;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гибкая настройка представления разных форматов данных в виде закладок и таблиц;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подключение функциональных модулей для каждой модели;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быстрая навигация по связанным элементам модели;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гибкая настройка функций оперативного контроля грубых ошибок и ошибок согласования;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вызов встроенных отчетов, сформированных по модели материальных потоков в формате </a:t>
            </a:r>
            <a:r>
              <a:rPr lang="ru-RU" dirty="0" err="1" smtClean="0">
                <a:effectLst/>
              </a:rPr>
              <a:t>Excel</a:t>
            </a:r>
            <a:r>
              <a:rPr lang="ru-RU" dirty="0" smtClean="0">
                <a:effectLst/>
              </a:rPr>
              <a:t> или через сервер отчетов платформы I-DS;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просмотр истории изменения данных;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графическое представление модели материальных потоков с возможностью группировки по структурным единицам предприятия;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возможность перехода между табличным и графическим представлениями данных как для всей модели, так и отдельных элементов;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инструменты  анализа  измерительной системы;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интерактивный режим  добавление\удаление или изменение параметров СИ;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отображение результатов тестов грубых ошибок.</a:t>
            </a:r>
          </a:p>
          <a:p>
            <a:pPr marL="0" indent="0">
              <a:spcBef>
                <a:spcPts val="0"/>
              </a:spcBef>
              <a:buNone/>
            </a:pPr>
            <a:r>
              <a:rPr kumimoji="1" lang="ru-RU" sz="1500" b="1" kern="1200" dirty="0" smtClean="0">
                <a:solidFill>
                  <a:schemeClr val="accent2"/>
                </a:solidFill>
                <a:latin typeface="Arial" pitchFamily="34" charset="0"/>
                <a:ea typeface="Arial" charset="0"/>
                <a:cs typeface="Arial" pitchFamily="34" charset="0"/>
              </a:rPr>
              <a:t>Главное окно программы состоит из следующих основных частей:</a:t>
            </a:r>
          </a:p>
          <a:p>
            <a:pPr marL="800100" lvl="1" indent="-342900" eaLnBrk="1" hangingPunct="1">
              <a:spcBef>
                <a:spcPts val="0"/>
              </a:spcBef>
              <a:buFont typeface="+mj-lt"/>
              <a:buAutoNum type="arabicPeriod"/>
            </a:pPr>
            <a:r>
              <a:rPr kumimoji="1" lang="ru-RU" sz="1500" b="0" kern="1200" dirty="0" smtClean="0">
                <a:solidFill>
                  <a:schemeClr val="accent2"/>
                </a:solidFill>
                <a:latin typeface="Arial" pitchFamily="34" charset="0"/>
                <a:ea typeface="Arial" charset="0"/>
                <a:cs typeface="Arial" pitchFamily="34" charset="0"/>
              </a:rPr>
              <a:t>Меню – содержит список всех доступных команд;</a:t>
            </a:r>
          </a:p>
          <a:p>
            <a:pPr marL="800100" lvl="1" indent="-342900" eaLnBrk="1" hangingPunct="1">
              <a:spcBef>
                <a:spcPts val="0"/>
              </a:spcBef>
              <a:buFont typeface="+mj-lt"/>
              <a:buAutoNum type="arabicPeriod"/>
            </a:pPr>
            <a:r>
              <a:rPr kumimoji="1" lang="ru-RU" sz="1500" b="0" kern="1200" dirty="0" smtClean="0">
                <a:solidFill>
                  <a:schemeClr val="accent2"/>
                </a:solidFill>
                <a:latin typeface="Arial" pitchFamily="34" charset="0"/>
                <a:ea typeface="Arial" charset="0"/>
                <a:cs typeface="Arial" pitchFamily="34" charset="0"/>
              </a:rPr>
              <a:t>Панель быстрого запуска – предоставляет доступ к наиболее часто используемым командам;</a:t>
            </a:r>
          </a:p>
          <a:p>
            <a:pPr marL="800100" lvl="1" indent="-342900" eaLnBrk="1" hangingPunct="1">
              <a:spcBef>
                <a:spcPts val="0"/>
              </a:spcBef>
              <a:buFont typeface="+mj-lt"/>
              <a:buAutoNum type="arabicPeriod"/>
            </a:pPr>
            <a:r>
              <a:rPr kumimoji="1" lang="ru-RU" sz="1500" b="0" kern="1200" dirty="0" smtClean="0">
                <a:solidFill>
                  <a:schemeClr val="accent2"/>
                </a:solidFill>
                <a:latin typeface="Arial" pitchFamily="34" charset="0"/>
                <a:ea typeface="Arial" charset="0"/>
                <a:cs typeface="Arial" pitchFamily="34" charset="0"/>
              </a:rPr>
              <a:t>Вкладки – обеспечивает выбор характеристик для отображения;</a:t>
            </a:r>
          </a:p>
          <a:p>
            <a:pPr marL="800100" lvl="1" indent="-342900" eaLnBrk="1" hangingPunct="1">
              <a:spcBef>
                <a:spcPts val="0"/>
              </a:spcBef>
              <a:buFont typeface="+mj-lt"/>
              <a:buAutoNum type="arabicPeriod"/>
            </a:pPr>
            <a:r>
              <a:rPr kumimoji="1" lang="ru-RU" sz="1500" b="0" kern="1200" dirty="0" smtClean="0">
                <a:solidFill>
                  <a:schemeClr val="accent2"/>
                </a:solidFill>
                <a:latin typeface="Arial" pitchFamily="34" charset="0"/>
                <a:ea typeface="Arial" charset="0"/>
                <a:cs typeface="Arial" pitchFamily="34" charset="0"/>
              </a:rPr>
              <a:t>Страницы с рабочими данными – предоставляют данные в табличном и визуальном виде;</a:t>
            </a:r>
          </a:p>
          <a:p>
            <a:pPr marL="800100" lvl="1" indent="-342900" eaLnBrk="1" hangingPunct="1">
              <a:spcBef>
                <a:spcPts val="0"/>
              </a:spcBef>
              <a:buFont typeface="+mj-lt"/>
              <a:buAutoNum type="arabicPeriod"/>
            </a:pPr>
            <a:r>
              <a:rPr kumimoji="1" lang="ru-RU" sz="1500" b="0" kern="1200" dirty="0" smtClean="0">
                <a:solidFill>
                  <a:schemeClr val="accent2"/>
                </a:solidFill>
                <a:latin typeface="Arial" pitchFamily="34" charset="0"/>
                <a:ea typeface="Arial" charset="0"/>
                <a:cs typeface="Arial" pitchFamily="34" charset="0"/>
              </a:rPr>
              <a:t>Панели Ошибки,</a:t>
            </a:r>
            <a:r>
              <a:rPr kumimoji="1" lang="ru-RU" sz="1500" b="0" kern="1200" baseline="0" dirty="0" smtClean="0">
                <a:solidFill>
                  <a:schemeClr val="accent2"/>
                </a:solidFill>
                <a:latin typeface="Arial" pitchFamily="34" charset="0"/>
                <a:ea typeface="Arial" charset="0"/>
                <a:cs typeface="Arial" pitchFamily="34" charset="0"/>
              </a:rPr>
              <a:t> Статус периода, Статус пользователя, Пользователи, События, Наблюдение за объектом, Чат;</a:t>
            </a:r>
          </a:p>
          <a:p>
            <a:pPr marL="800100" lvl="1" indent="-342900" eaLnBrk="1" hangingPunct="1">
              <a:spcBef>
                <a:spcPts val="0"/>
              </a:spcBef>
              <a:buFont typeface="+mj-lt"/>
              <a:buAutoNum type="arabicPeriod"/>
            </a:pPr>
            <a:r>
              <a:rPr kumimoji="1" lang="ru-RU" sz="1500" b="0" kern="1200" dirty="0" smtClean="0">
                <a:solidFill>
                  <a:schemeClr val="accent2"/>
                </a:solidFill>
                <a:latin typeface="Arial" pitchFamily="34" charset="0"/>
                <a:ea typeface="Arial" charset="0"/>
                <a:cs typeface="Arial" pitchFamily="34" charset="0"/>
              </a:rPr>
              <a:t>Строка статуса – предназначена для вывода текущей информации о режиме работы программы, активном пользователе и т.д.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ru-RU" dirty="0" smtClean="0">
              <a:effectLst/>
            </a:endParaRPr>
          </a:p>
          <a:p>
            <a:pPr marL="0" marR="0" lvl="1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sz="2200" b="1" dirty="0" smtClean="0">
              <a:solidFill>
                <a:schemeClr val="accent2"/>
              </a:solidFill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E23235-C5EB-48B8-BD17-A0070F02AFE0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27859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4778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Модель материальных потоков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– это аппроксимация (укрупнение) физической схемы материальных потоков производства с заданным уровнем детализации (технологические объекты, связи между ними, средства измерений), отражающей движения материалов по производству и построенной с целью автоматизации расчета материального баланса. Модель материальных потоков создается с детализацией, достаточной для расчета материального баланса, но не отражает все технологические потоки, существующие на производстве.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Для создания математической модели материальных потоков реальные технологические схемы предприятия сводятся к упрощенным схемам материальных потоков. Определяется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глубина моделирования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производств, цехов и установок путем выделения балансовых объектов (узлов, резервуаров и установок), которые в модели рассматриваются как «черный ящик» - в модели отображаются только входы и выходы объектов, а их внутренние связи не рассматриваются. Учитываются только потоки вещества между объектами и изменения запасов веществ в объектах.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20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6152158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21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61948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22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1633181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23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264842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 процессе отгрузки товарных продуктов (приемки сырья и присадок) может происходить переходящая через сутки/месяц отгрузка товарных продуктов (приемка сырья и присадок)  с наличием расхождений между значениями фактической отгрузки/приемки (зафиксированной существующими приборами учета: уровень в резервуарах, наливные эстакады и т.д.), и данными актированной отгрузки/приемки (подтвержденной документами: коммерческий акт, товарная накладная и т.д.). Эти расхождения учитываются в специальных виртуальных объектах Неоформленная отгрузка/приемка.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Анализ и исключение расхождения в данных приемки/отгрузки по документам и измеренным данным как правило выполняется при сведении материального баланса за последние сутки месяца.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24611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6442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150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В</a:t>
            </a:r>
            <a:r>
              <a:rPr lang="ru-RU" baseline="0" dirty="0" smtClean="0"/>
              <a:t> рамках комплекса </a:t>
            </a:r>
            <a:r>
              <a:rPr lang="en-US" baseline="0" dirty="0" smtClean="0"/>
              <a:t>I-DRMS </a:t>
            </a:r>
            <a:r>
              <a:rPr lang="ru-RU" baseline="0" dirty="0" smtClean="0"/>
              <a:t>понятие «анализ» используется для расчета баланса с использованием различных наборов исходных данных в рамках одной модели материальных потоков. К примеру: ведется расчет экономического баланса. Период расчета – месяц. Но для того, чтобы сократить трудозатраты на поиск грубых ошибок в производственных данных при расчете баланса за месяц, зачастую используется следующий метод работы с исходными данными:</a:t>
            </a:r>
          </a:p>
          <a:p>
            <a:pPr marL="120650" lvl="1" indent="0" algn="l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None/>
            </a:pPr>
            <a:r>
              <a:rPr lang="ru-RU" baseline="0" dirty="0" smtClean="0"/>
              <a:t>Создаются два анализа разного типа: суточный и месячный. Суточный анализ используется для выверки данных за прошедшие сутки (специалисты ежедневно создают суточный период, загружают в него исходные данные с датчиков и исправляют грубые ошибки). В конце месяца при расчете баланса используется другой тип анализа: месячный. Он позволяет в качестве исходных данных за месяц загружать не данные с датчиков, а агрегированные данные с исправленными грубыми ошибками из суточных периодов.</a:t>
            </a:r>
            <a:br>
              <a:rPr lang="ru-RU" baseline="0" dirty="0" smtClean="0"/>
            </a:br>
            <a:r>
              <a:rPr lang="ru-RU" sz="2000" i="0" dirty="0" smtClean="0">
                <a:solidFill>
                  <a:srgbClr val="5F5F5F"/>
                </a:solidFill>
              </a:rPr>
              <a:t>Пример периода формирования МБ:</a:t>
            </a:r>
          </a:p>
          <a:p>
            <a:pPr marL="406400" lvl="1" indent="-285750" algn="l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2000" i="0" dirty="0" smtClean="0">
                <a:solidFill>
                  <a:srgbClr val="5F5F5F"/>
                </a:solidFill>
              </a:rPr>
              <a:t>Суточный МБ: с 12:00 на начало отчетных суток и до 12:00 следующих за отчетными сутками (баланс может формироваться либо по исходным данным с датчиков, либо разницей между текущими и предыдущим периодами накопительного анализа).</a:t>
            </a:r>
          </a:p>
          <a:p>
            <a:pPr marL="406400" lvl="1" indent="-285750" algn="l">
              <a:lnSpc>
                <a:spcPct val="100000"/>
              </a:lnSpc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2000" i="0" dirty="0" smtClean="0">
                <a:solidFill>
                  <a:srgbClr val="5F5F5F"/>
                </a:solidFill>
              </a:rPr>
              <a:t>Месячный МБ: с 12:00 первого числа отчетного месяца и до 12:00 первого числа следующего за отчетным месяцем (месячный баланс формируется либо суммой всех</a:t>
            </a:r>
            <a:r>
              <a:rPr lang="ru-RU" sz="2000" i="0" baseline="0" dirty="0" smtClean="0">
                <a:solidFill>
                  <a:srgbClr val="5F5F5F"/>
                </a:solidFill>
              </a:rPr>
              <a:t> периодов с первого по последнее число отчетного месяца суточного анализа, либо </a:t>
            </a:r>
            <a:r>
              <a:rPr lang="ru-RU" sz="2000" i="0" dirty="0" smtClean="0">
                <a:solidFill>
                  <a:srgbClr val="5F5F5F"/>
                </a:solidFill>
              </a:rPr>
              <a:t>последним периодом накопительного анализа отчетного месяца, либо созданием периода месячного анализа). </a:t>
            </a:r>
          </a:p>
          <a:p>
            <a:pPr algn="l" eaLnBrk="1" hangingPunct="1">
              <a:lnSpc>
                <a:spcPct val="120000"/>
              </a:lnSpc>
            </a:pPr>
            <a:r>
              <a:rPr lang="ru-RU" sz="1875" b="1" dirty="0" smtClean="0">
                <a:solidFill>
                  <a:srgbClr val="5F5F5F"/>
                </a:solidFill>
              </a:rPr>
              <a:t>Пространственные и временные границы</a:t>
            </a:r>
            <a:r>
              <a:rPr lang="ru-RU" sz="1875" dirty="0" smtClean="0">
                <a:solidFill>
                  <a:srgbClr val="5F5F5F"/>
                </a:solidFill>
              </a:rPr>
              <a:t>:</a:t>
            </a:r>
            <a:endParaRPr lang="en-US" sz="1875" dirty="0" smtClean="0">
              <a:solidFill>
                <a:srgbClr val="5F5F5F"/>
              </a:solidFill>
            </a:endParaRPr>
          </a:p>
          <a:p>
            <a:pPr marL="304800" lvl="1" indent="-214313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 smtClean="0">
                <a:solidFill>
                  <a:srgbClr val="5F5F5F"/>
                </a:solidFill>
              </a:rPr>
              <a:t>Ограничить производственные процессы, которые участвуют в балансе;</a:t>
            </a:r>
            <a:endParaRPr lang="en-US" sz="1500" dirty="0" smtClean="0">
              <a:solidFill>
                <a:srgbClr val="5F5F5F"/>
              </a:solidFill>
            </a:endParaRPr>
          </a:p>
          <a:p>
            <a:pPr marL="304800" lvl="1" indent="-214313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 smtClean="0">
                <a:solidFill>
                  <a:srgbClr val="5F5F5F"/>
                </a:solidFill>
              </a:rPr>
              <a:t>Определить период времени, на котором производить согласование.</a:t>
            </a:r>
            <a:endParaRPr lang="en-US" sz="1500" dirty="0" smtClean="0">
              <a:solidFill>
                <a:srgbClr val="5F5F5F"/>
              </a:solidFill>
            </a:endParaRPr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26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83310274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27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594380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04948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20650" lvl="1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ru-RU" altLang="ru-RU" sz="1400" b="1" dirty="0" smtClean="0"/>
              <a:t>Модель производства </a:t>
            </a:r>
            <a:r>
              <a:rPr lang="ru-RU" altLang="ru-RU" sz="1400" dirty="0" smtClean="0"/>
              <a:t>состоит из элементов. Каждый элемент в модели создается на основе шаблона. Шаблон обладает набором атрибутов (параметров) и портов, через которые происходит соединение элементов между собой. При создание элемента по шаблону все атрибуты и порты данного шаблона автоматически переносятся в элемент. Один элемент может быть использован в нескольких моделях. </a:t>
            </a:r>
            <a:r>
              <a:rPr lang="ru-RU" altLang="ru-RU" sz="1000" dirty="0" smtClean="0"/>
              <a:t> </a:t>
            </a:r>
          </a:p>
          <a:p>
            <a:pPr marL="120650" lvl="1" indent="0" eaLnBrk="1" hangingPunct="1">
              <a:spcBef>
                <a:spcPct val="0"/>
              </a:spcBef>
              <a:buFont typeface="Wingdings" panose="05000000000000000000" pitchFamily="2" charset="2"/>
              <a:buNone/>
              <a:defRPr/>
            </a:pPr>
            <a:r>
              <a:rPr lang="ru-RU" altLang="ru-RU" sz="1400" b="1" dirty="0" smtClean="0"/>
              <a:t>Элементы</a:t>
            </a:r>
            <a:r>
              <a:rPr lang="ru-RU" altLang="ru-RU" sz="1400" dirty="0" smtClean="0"/>
              <a:t> могут иметь различный тип: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400" b="1" dirty="0" smtClean="0"/>
              <a:t>Element – </a:t>
            </a:r>
            <a:r>
              <a:rPr lang="ru-RU" altLang="ru-RU" sz="1400" dirty="0" smtClean="0"/>
              <a:t>элемент, описывающий резервуары и установки;</a:t>
            </a:r>
            <a:endParaRPr lang="ru-RU" altLang="ru-RU" sz="1400" b="1" dirty="0" smtClean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400" b="1" dirty="0" smtClean="0"/>
              <a:t>Element Boundary</a:t>
            </a:r>
            <a:r>
              <a:rPr lang="en-US" altLang="ru-RU" sz="1400" dirty="0" smtClean="0"/>
              <a:t> – </a:t>
            </a:r>
            <a:r>
              <a:rPr lang="en-US" altLang="ru-RU" sz="1400" dirty="0" err="1" smtClean="0"/>
              <a:t>граничный</a:t>
            </a:r>
            <a:r>
              <a:rPr lang="en-US" altLang="ru-RU" sz="1400" dirty="0" smtClean="0"/>
              <a:t> </a:t>
            </a:r>
            <a:r>
              <a:rPr lang="en-US" altLang="ru-RU" sz="1400" dirty="0" err="1" smtClean="0"/>
              <a:t>элемент</a:t>
            </a:r>
            <a:r>
              <a:rPr lang="en-US" altLang="ru-RU" sz="1400" dirty="0" smtClean="0"/>
              <a:t>;</a:t>
            </a:r>
            <a:endParaRPr lang="en-US" altLang="ru-RU" sz="1400" b="1" dirty="0" smtClean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400" b="1" dirty="0" smtClean="0"/>
              <a:t>Element Flow</a:t>
            </a:r>
            <a:r>
              <a:rPr lang="ru-RU" altLang="ru-RU" sz="1400" b="1" dirty="0" smtClean="0"/>
              <a:t> </a:t>
            </a:r>
            <a:r>
              <a:rPr lang="ru-RU" altLang="ru-RU" sz="1400" dirty="0" smtClean="0"/>
              <a:t>– элемент описывающий поток;</a:t>
            </a:r>
            <a:endParaRPr lang="en-US" altLang="ru-RU" sz="1400" b="1" dirty="0" smtClean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400" b="1" dirty="0" smtClean="0"/>
              <a:t>Element Measurement</a:t>
            </a:r>
            <a:r>
              <a:rPr lang="ru-RU" altLang="ru-RU" sz="1400" dirty="0" smtClean="0"/>
              <a:t> – элемент описывающий измерительный прибор;</a:t>
            </a:r>
            <a:endParaRPr lang="en-US" altLang="ru-RU" sz="1400" b="1" dirty="0" smtClean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400" b="1" dirty="0" smtClean="0"/>
              <a:t>Element Node</a:t>
            </a:r>
            <a:r>
              <a:rPr lang="ru-RU" altLang="ru-RU" sz="1400" dirty="0" smtClean="0"/>
              <a:t> – элемент описывающий узел соединения;</a:t>
            </a:r>
            <a:endParaRPr lang="en-US" altLang="ru-RU" sz="1400" b="1" dirty="0" smtClean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400" b="1" dirty="0" smtClean="0"/>
              <a:t>Element Other</a:t>
            </a:r>
            <a:r>
              <a:rPr lang="ru-RU" altLang="ru-RU" sz="1400" dirty="0" smtClean="0"/>
              <a:t> – элемент описывающий другие виды элементов.</a:t>
            </a:r>
            <a:endParaRPr lang="ru-RU" altLang="ru-RU" sz="1400" b="1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39099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87280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Основные</a:t>
            </a:r>
            <a:r>
              <a:rPr lang="ru-RU" baseline="0" dirty="0" smtClean="0"/>
              <a:t> атрибуты шаблонов элементов.</a:t>
            </a:r>
          </a:p>
          <a:p>
            <a:pPr rtl="0" eaLnBrk="1" fontAlgn="t" latinLnBrk="0" hangingPunct="1"/>
            <a:r>
              <a:rPr lang="ru-RU" sz="1200" b="1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AI_DisplayName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Позволяет задавать отображаемое имя элемента. Если элемент содержит атрибут 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AI_DisplayName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и его значение не равно пустой строке, то оно используется в качестве имени элемента, в противном случае, берется имя самого элемента</a:t>
            </a:r>
          </a:p>
          <a:p>
            <a:pPr rtl="0" eaLnBrk="1" fontAlgn="t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AI</a:t>
            </a:r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_</a:t>
            </a:r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IsVisible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Управляет видимостью элемента. Если элемент не нужно отображать в АРМ и/или в отчетах, то значение атрибута должно быть равно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F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alse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иначе –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</a:t>
            </a:r>
            <a:r>
              <a:rPr lang="ru-RU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rue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Al_Parent</a:t>
            </a:r>
            <a:r>
              <a:rPr lang="ru-RU" sz="1200" b="0" i="0" u="none" strike="noStrike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Необходим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для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построения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иерархической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структуры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производства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Элементы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модели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установки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резервуары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узлы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)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могут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быть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привязаны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к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тому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или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иному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структурному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элементу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помощи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атрибута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AI_Parent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в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котором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необходимо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указать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имя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родительского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структурного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элемента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В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качестве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значения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атрибута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AI_Parent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должно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быть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указано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отображаемое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имя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соответствующего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структурного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элемента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Material</a:t>
            </a:r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Название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материала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(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продукта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)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потока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Значение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должно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быть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идентичным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названию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материала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таблице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материалов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SecondaryMaterial</a:t>
            </a:r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Вторичное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имя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продукта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Может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использоваться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если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продукты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источника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и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приемника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операции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en-US" sz="1200" b="0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различны</a:t>
            </a:r>
            <a:endParaRPr lang="ru-RU" sz="1200" b="0" i="0" u="none" strike="noStrike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rtl="0" eaLnBrk="1" fontAlgn="t" latinLnBrk="0" hangingPunct="1"/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MeasuredMass</a:t>
            </a:r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Измеренная масса</a:t>
            </a:r>
          </a:p>
          <a:p>
            <a:pPr rtl="0" eaLnBrk="1" fontAlgn="b" latinLnBrk="0" hangingPunct="1"/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ReconciledMass</a:t>
            </a:r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/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Reconciled</a:t>
            </a:r>
            <a:r>
              <a:rPr lang="ru-RU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Согласованная масса</a:t>
            </a:r>
          </a:p>
          <a:p>
            <a:pPr rtl="0" eaLnBrk="1" fontAlgn="b" latinLnBrk="0" hangingPunct="1"/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MassTolerance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Погрешность измерения массы (абсолютная)</a:t>
            </a:r>
          </a:p>
          <a:p>
            <a:pPr rtl="0" eaLnBrk="1" fontAlgn="t" latinLnBrk="0" hangingPunct="1"/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AI_RelativeTolerance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Относительная погрешность измерения массы</a:t>
            </a:r>
          </a:p>
          <a:p>
            <a:pPr rtl="0" eaLnBrk="1" fontAlgn="t" latinLnBrk="0" hangingPunct="1"/>
            <a:r>
              <a:rPr lang="en-US" sz="1200" b="1" i="0" u="none" strike="noStrike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ObjectStatus</a:t>
            </a:r>
            <a:r>
              <a:rPr lang="en-US" sz="1200" b="1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</a:t>
            </a:r>
            <a:r>
              <a:rPr lang="en-US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IS/OS </a:t>
            </a:r>
            <a:r>
              <a:rPr lang="ru-RU" sz="1200" b="0" i="0" u="none" strike="noStrike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(Включён ли объект в работу)</a:t>
            </a:r>
          </a:p>
          <a:p>
            <a:endParaRPr lang="ru-RU" b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20803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Наименование шаблона должно</a:t>
            </a:r>
            <a:r>
              <a:rPr lang="ru-RU" baseline="0" dirty="0" smtClean="0"/>
              <a:t> быть </a:t>
            </a:r>
            <a:r>
              <a:rPr lang="en-US" sz="1200" b="1" i="0" kern="1200" dirty="0" err="1" smtClean="0">
                <a:solidFill>
                  <a:srgbClr val="5F5F5F"/>
                </a:solidFill>
                <a:latin typeface="Times" pitchFamily="18" charset="0"/>
                <a:ea typeface="+mn-ea"/>
                <a:cs typeface="+mn-cs"/>
              </a:rPr>
              <a:t>SF_TransferTemplate</a:t>
            </a:r>
            <a:endParaRPr lang="ru-RU" sz="1200" b="1" i="0" kern="1200" dirty="0" smtClean="0">
              <a:solidFill>
                <a:srgbClr val="5F5F5F"/>
              </a:solidFill>
              <a:latin typeface="Times" pitchFamily="18" charset="0"/>
              <a:ea typeface="+mn-ea"/>
              <a:cs typeface="+mn-cs"/>
            </a:endParaRPr>
          </a:p>
          <a:p>
            <a:endParaRPr lang="ru-RU" baseline="0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49657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Для реализации схем подключения элементов между собой в модели у шаблонов задаются порты, через которые осуществляются соединения. Настройка портов происходит на закладке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Шаблоны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портов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663965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Таблица</a:t>
            </a:r>
            <a:r>
              <a:rPr lang="ru-RU" baseline="0" dirty="0" smtClean="0"/>
              <a:t> продуктов обязательно должна называться </a:t>
            </a:r>
            <a:r>
              <a:rPr lang="en-US" sz="1200" b="1" i="0" kern="0" dirty="0" err="1" smtClean="0">
                <a:solidFill>
                  <a:srgbClr val="4D4D4D"/>
                </a:solidFill>
              </a:rPr>
              <a:t>SF_Material</a:t>
            </a:r>
            <a:r>
              <a:rPr lang="ru-RU" sz="1200" b="1" i="0" kern="0" dirty="0" smtClean="0">
                <a:solidFill>
                  <a:srgbClr val="4D4D4D"/>
                </a:solidFill>
              </a:rPr>
              <a:t> </a:t>
            </a:r>
            <a:r>
              <a:rPr lang="en-US" sz="1200" b="1" i="0" kern="0" dirty="0" smtClean="0">
                <a:solidFill>
                  <a:srgbClr val="4D4D4D"/>
                </a:solidFill>
              </a:rPr>
              <a:t>Table</a:t>
            </a:r>
            <a:endParaRPr lang="ru-RU" sz="1200" b="1" i="0" kern="0" dirty="0" smtClean="0">
              <a:solidFill>
                <a:srgbClr val="4D4D4D"/>
              </a:solidFill>
            </a:endParaRPr>
          </a:p>
          <a:p>
            <a:r>
              <a:rPr lang="ru-RU" sz="1200" b="0" i="0" kern="0" dirty="0" smtClean="0">
                <a:solidFill>
                  <a:srgbClr val="4D4D4D"/>
                </a:solidFill>
              </a:rPr>
              <a:t>Правила</a:t>
            </a:r>
            <a:r>
              <a:rPr lang="ru-RU" sz="1200" b="0" i="0" kern="0" baseline="0" dirty="0" smtClean="0">
                <a:solidFill>
                  <a:srgbClr val="4D4D4D"/>
                </a:solidFill>
              </a:rPr>
              <a:t> заполнения таблицы: в рамках таблицы в каждой строке должны быть уникальными значения в колонке </a:t>
            </a:r>
            <a:r>
              <a:rPr lang="en-US" sz="1200" b="0" i="0" kern="0" baseline="0" dirty="0" smtClean="0">
                <a:solidFill>
                  <a:srgbClr val="4D4D4D"/>
                </a:solidFill>
              </a:rPr>
              <a:t>Id </a:t>
            </a:r>
            <a:r>
              <a:rPr lang="ru-RU" sz="1200" b="0" i="0" kern="0" baseline="0" dirty="0" smtClean="0">
                <a:solidFill>
                  <a:srgbClr val="4D4D4D"/>
                </a:solidFill>
              </a:rPr>
              <a:t>и в колонке </a:t>
            </a:r>
            <a:r>
              <a:rPr lang="en-US" sz="1200" b="0" i="0" kern="0" baseline="0" dirty="0" smtClean="0">
                <a:solidFill>
                  <a:srgbClr val="4D4D4D"/>
                </a:solidFill>
              </a:rPr>
              <a:t>Material.</a:t>
            </a:r>
          </a:p>
          <a:p>
            <a:r>
              <a:rPr lang="ru-RU" sz="1200" b="0" i="0" kern="0" baseline="0" dirty="0" smtClean="0">
                <a:solidFill>
                  <a:srgbClr val="4D4D4D"/>
                </a:solidFill>
              </a:rPr>
              <a:t>Все продукты, указанные на элементах модели (потоки, емкости) должны быть указаны в таблице продуктов.</a:t>
            </a:r>
            <a:endParaRPr lang="ru-RU" b="0" i="0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605383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600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35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939714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37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231411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705433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ru-RU" dirty="0" smtClean="0"/>
              <a:t>Модель материальных потоков создается с детализацией, достаточной для последующего получения материального баланса, но не отражает все технологические потоки, существующие на предприятии.</a:t>
            </a:r>
          </a:p>
          <a:p>
            <a:pPr marL="228600" indent="-228600">
              <a:buAutoNum type="arabicPeriod"/>
            </a:pPr>
            <a:r>
              <a:rPr lang="ru-RU" dirty="0" smtClean="0"/>
              <a:t>Если какая-либо установка рассматривается как «черный ящик», то в модели отображается только вход и выход установки, все потоки и внутренние емкости установки в модель не входят.</a:t>
            </a:r>
          </a:p>
          <a:p>
            <a:pPr marL="228600" indent="-228600">
              <a:buAutoNum type="arabicPeriod"/>
            </a:pPr>
            <a:r>
              <a:rPr lang="ru-RU" dirty="0" smtClean="0"/>
              <a:t>Предполагается, что если указанная масса не меняется во времени, то эта масса может рассматриваться как «система» и учитывается в массе запасов производства на начало и на конец периода сведения баланса.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Единство единиц измерения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массового материального баланса – тонны, с округлением до килограмма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Для баланса энергоносителей: массового – тонны, энергетического – Калории, Дж, электричество –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кВтч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Данные должны получаться за один и тот же интервал времени – период расчета баланса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Рекомендуется использовать одно значение за весь интервал времени (заранее интегрированное по заданному интервалу)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Система позволяет использовать агрегационные функции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max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при получении данных из БДРВ или других периодов</a:t>
            </a:r>
          </a:p>
          <a:p>
            <a:pPr lvl="1"/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41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2063072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 элемента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объекты потоки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FlowTemplate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моделируют перемещение материалов. Потоки постоянны, не меняют направления. 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 элемента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Meter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объекты измерители (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MeterTemplate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моделируют измерение расхода материала на потоке. Их можно разделить на два вида: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Реальные – соответствующие реальным измерительным приборам (как правило всегда включены)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Виртуальные – используются для оценки величины потока, исходя из косвенных показателей (вычисляются по норме и прочего). Как правило данные измерителе выключены и не учувствуют в расчете материального баланса.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 элемента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объекты операции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SF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_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TransferTempalte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Моделируют перемещения материалов. Существуют только в одном периоде.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Могут загружаться из учета движения и других систем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Создаваться руками или автоматически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 элемента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объекты на которых должен соблюдаться баланс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Установки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ProcessTemplate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объекты на которых происходит превращение вещества/разделения смесей.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Особенность: Объекты-установки обладают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строгоопределенными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входами и выходами, которые моделируются с помощью потоков. Операции с установками создавать нельзя.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Узлы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NodeTemplate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объекты на которых не происходит превращения вещества. Как правило с помощью объектов данного типа моделируются технологические линии (трубопроводы транспортировки материалов в парк)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Резервуары –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TankTemplate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объекты на которых происходит хранение материалов. Для корректного учета остатки на начало периода не корректируются. При расчете баланса корректируется только остаток на конец.</a:t>
            </a:r>
          </a:p>
          <a:p>
            <a:pPr lvl="0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 элемента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Boundary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граничная точка. Объекты данного типа моделируют получение/отгрузку материалов из окружающей среды</a:t>
            </a:r>
          </a:p>
          <a:p>
            <a:pPr lvl="1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RecreiptPointTemplate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точки приемки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ShipmentPointTemplate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точки отгрузки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42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207986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43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56407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44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314704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004258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Материальный баланс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– равенство количества материалов (массы для массового материального баланса и объема, приведенного к стандартным условиям, для объемного материального баланса) по периметру объекта, введенных и полученных в результате физико-химического технологического процесса или в процессе транспортировки за отчетный период. Материальный баланс базируется на законе сохранения массы</a:t>
            </a:r>
            <a:r>
              <a:rPr lang="ru-RU" baseline="0" dirty="0" smtClean="0"/>
              <a:t>, согласно которому  масса физической системы сохраняется при всех природных и искусственных процессах. Применительно к производственному предприятию, закон сохранения массы выливается в выполнение формулы: «поступление сырья – отгрузка продукции – потери (технологические и факел) – потребление на собственные нужды + дельта остатков = 0».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E23235-C5EB-48B8-BD17-A0070F02AFE0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7070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Однако, расчет согласованного непротиворечивого материального баланса сильно затруднен по ряду причин. Набор первичных измерений заведомо содержит ошибки, часть данных для расчета материальных балансов вводится вручную – все это препятствует возможности проводить экономический и технологический анализы результатов работы предприятия.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0869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Интегрированную автоматизированную систему управления промышленным предприятием можно представить в виде трех взаимосвязанных уровней управления</a:t>
            </a:r>
            <a:endParaRPr lang="en-US" b="1" dirty="0" smtClean="0"/>
          </a:p>
          <a:p>
            <a:endParaRPr lang="en-US" b="1" dirty="0" smtClean="0"/>
          </a:p>
          <a:p>
            <a:r>
              <a:rPr lang="ru-RU" b="1" dirty="0" smtClean="0"/>
              <a:t>Три уровня управления интегрированным предприятием</a:t>
            </a:r>
            <a:endParaRPr lang="en-US" b="1" dirty="0" smtClean="0"/>
          </a:p>
          <a:p>
            <a:endParaRPr lang="en-US" b="1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верхний уровень управления предприятием (административно-хозяйственный) решает стратегические задачи, а соответствующая ERP-система обеспечивает управление ресурсами в масштабе предприятия в целом, включая часть функций поддержки производства (долгосрочное планирование и стратегическое управление в масштабе: годовое, квартальное, месячное);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средний уровень управления (производственный) решает задачи оперативного управления процессом производства, а соответствующая автоматизированная система обеспечивает эффективное использование ресурсов (сырья, энергоносителей, производственных средств, персонала), а также оптимальное исполнение плановых заданий (сменное, суточное, декадное, месячное) на уровне участка, цеха, предприятия;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низшие уровни технологического управления решают классические задачи управления технологическими процессами.</a:t>
            </a:r>
          </a:p>
          <a:p>
            <a:pPr marL="171450" indent="-171450">
              <a:buFont typeface="Arial" pitchFamily="34" charset="0"/>
              <a:buChar char="•"/>
            </a:pPr>
            <a:endParaRPr lang="ru-RU" dirty="0" smtClean="0"/>
          </a:p>
          <a:p>
            <a:pPr marL="0" indent="0">
              <a:buFont typeface="Arial" pitchFamily="34" charset="0"/>
              <a:buNone/>
            </a:pPr>
            <a:r>
              <a:rPr lang="ru-RU" dirty="0" smtClean="0"/>
              <a:t>При этом каждый контур управления характеризуется своим уровнем интенсивности циркулирующей в нем информации, своим масштабом времени и своим набором функций:</a:t>
            </a:r>
            <a:endParaRPr lang="en-US" dirty="0" smtClean="0"/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контур управления уровня АСУТП (технологический) является самым интенсивным по объему информации и самым жестким по времени реакции, которое может составлять секунды и даже миллисекунды. В верхнем уровне слоя АСУТП - в SCADA-системах происходит накопление и обработка большого числа технологических параметров и создается информационная база исходных данных для MES-уровня.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контур управления уровня MES (оперативно-производственный) опирается на отфильтрованную и обработанную информацию, поступающую как от АСУТП, так и от других служб производства (снабжения, технической поддержки, технологических, планово-производственных и т.д.). Интенсивность информационных потоков здесь существенно ниже и связана с задачами оптимизации заданных производственных показателей (качество продукции, производительность, энергосбережение, себестоимость и т.д.). Типовые времена циклов управления составляют минуты, часы, смены, сутки. Оперативное управление производством в этом контуре управления осуществляется специалистами, которые более детально, чем высший менеджмент, владеют производственной ситуацией (руководители производственных цехов, участков, главные технологи, энергетики, механики и др.). В связи с этим должно повышаться качество и эффективность принимаемых решений в пределах делегированных сверху полномочий.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ru-RU" dirty="0" smtClean="0"/>
              <a:t>контур управления уровня ERP (стратегический) освобождается в этом случае от решения оперативных задач производства и обеспечивает поддержку бизнес-процессов предприятия в целом. Поток информации от производственного блока становится минимальным и включает в себя агрегированную управляющую и отчетную информацию по стандартам ERP с типовыми временами контроля (декада, месяц, квартал), а также "</a:t>
            </a:r>
            <a:r>
              <a:rPr lang="ru-RU" dirty="0" err="1" smtClean="0"/>
              <a:t>алармовые</a:t>
            </a:r>
            <a:r>
              <a:rPr lang="ru-RU" dirty="0" smtClean="0"/>
              <a:t>" сигналы, требующие немедленного вмешательства высшего менеджмента предприятия.</a:t>
            </a:r>
          </a:p>
          <a:p>
            <a:pPr marL="171450" indent="-171450">
              <a:buFont typeface="Arial" pitchFamily="34" charset="0"/>
              <a:buChar char="•"/>
            </a:pPr>
            <a:endParaRPr lang="ru-RU" dirty="0" smtClean="0"/>
          </a:p>
          <a:p>
            <a:pPr algn="l"/>
            <a:r>
              <a:rPr lang="ru-RU" sz="1200" b="1" i="0" dirty="0" err="1" smtClean="0"/>
              <a:t>Enterprise</a:t>
            </a:r>
            <a:r>
              <a:rPr lang="ru-RU" sz="1200" b="1" i="0" dirty="0" smtClean="0"/>
              <a:t> </a:t>
            </a:r>
            <a:r>
              <a:rPr lang="ru-RU" sz="1200" b="1" i="0" dirty="0" err="1" smtClean="0"/>
              <a:t>Resource</a:t>
            </a:r>
            <a:r>
              <a:rPr lang="ru-RU" sz="1200" b="1" i="0" dirty="0" smtClean="0"/>
              <a:t> </a:t>
            </a:r>
            <a:r>
              <a:rPr lang="ru-RU" sz="1200" b="1" i="0" dirty="0" err="1" smtClean="0"/>
              <a:t>Planning</a:t>
            </a:r>
            <a:r>
              <a:rPr lang="ru-RU" sz="1200" b="1" i="0" dirty="0" smtClean="0"/>
              <a:t> </a:t>
            </a:r>
            <a:r>
              <a:rPr lang="en-US" sz="1200" i="0" dirty="0" smtClean="0"/>
              <a:t>(</a:t>
            </a:r>
            <a:r>
              <a:rPr lang="ru-RU" sz="1200" i="0" dirty="0" smtClean="0"/>
              <a:t>Управление ресурсами предприятия)</a:t>
            </a:r>
            <a:r>
              <a:rPr lang="en-US" sz="1200" i="0" dirty="0" smtClean="0"/>
              <a:t> –</a:t>
            </a:r>
            <a:r>
              <a:rPr lang="ru-RU" sz="1200" i="0" dirty="0" smtClean="0"/>
              <a:t> информационная система для идентификации и планирования всех ресурсов предприятия, которые необходимы для осуществления продаж, производства, закупок и учета в процессе выполнения клиентских заказов</a:t>
            </a:r>
          </a:p>
          <a:p>
            <a:pPr marL="0" indent="0">
              <a:buFont typeface="Arial" pitchFamily="34" charset="0"/>
              <a:buNone/>
            </a:pPr>
            <a:endParaRPr lang="ru-RU" dirty="0" smtClean="0"/>
          </a:p>
          <a:p>
            <a:pPr marL="0" indent="0">
              <a:buFont typeface="Arial" pitchFamily="34" charset="0"/>
              <a:buNone/>
            </a:pPr>
            <a:r>
              <a:rPr lang="en-US" sz="1200" b="1" i="0" dirty="0" smtClean="0"/>
              <a:t>M</a:t>
            </a:r>
            <a:r>
              <a:rPr lang="ru-RU" sz="1200" b="1" i="0" dirty="0" err="1" smtClean="0"/>
              <a:t>anufacturing</a:t>
            </a:r>
            <a:r>
              <a:rPr lang="ru-RU" sz="1200" b="1" i="0" dirty="0" smtClean="0"/>
              <a:t> </a:t>
            </a:r>
            <a:r>
              <a:rPr lang="ru-RU" sz="1200" b="1" i="0" dirty="0" err="1" smtClean="0"/>
              <a:t>execution</a:t>
            </a:r>
            <a:r>
              <a:rPr lang="ru-RU" sz="1200" b="1" i="0" dirty="0" smtClean="0"/>
              <a:t> </a:t>
            </a:r>
            <a:r>
              <a:rPr lang="ru-RU" sz="1200" b="1" i="0" dirty="0" err="1" smtClean="0"/>
              <a:t>system</a:t>
            </a:r>
            <a:r>
              <a:rPr lang="ru-RU" sz="1200" b="1" i="0" dirty="0" smtClean="0"/>
              <a:t> </a:t>
            </a:r>
            <a:r>
              <a:rPr lang="en-US" sz="1200" i="0" dirty="0" smtClean="0"/>
              <a:t>(</a:t>
            </a:r>
            <a:r>
              <a:rPr lang="ru-RU" sz="1200" i="0" dirty="0" smtClean="0"/>
              <a:t>Система управления производственными процессами) – информационная система, поддерживающая выполнение всех функциональных задач по контролю, учету и анализу всего производственного процесса на всех его этапах и направленная на достижение максимального экономического эффекта от производственной деятельности</a:t>
            </a:r>
          </a:p>
          <a:p>
            <a:pPr marL="0" indent="0">
              <a:buFont typeface="Arial" pitchFamily="34" charset="0"/>
              <a:buNone/>
            </a:pPr>
            <a:endParaRPr lang="ru-RU" sz="1200" i="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lang="ru-RU" sz="1200" b="1" i="0" dirty="0" err="1" smtClean="0"/>
              <a:t>Supervisory</a:t>
            </a:r>
            <a:r>
              <a:rPr lang="ru-RU" sz="1200" b="1" i="0" dirty="0" smtClean="0"/>
              <a:t> </a:t>
            </a:r>
            <a:r>
              <a:rPr lang="ru-RU" sz="1200" b="1" i="0" dirty="0" err="1" smtClean="0"/>
              <a:t>Control</a:t>
            </a:r>
            <a:r>
              <a:rPr lang="ru-RU" sz="1200" b="1" i="0" dirty="0" smtClean="0"/>
              <a:t> </a:t>
            </a:r>
            <a:r>
              <a:rPr lang="ru-RU" sz="1200" b="1" i="0" dirty="0" err="1" smtClean="0"/>
              <a:t>And</a:t>
            </a:r>
            <a:r>
              <a:rPr lang="ru-RU" sz="1200" b="1" i="0" dirty="0" smtClean="0"/>
              <a:t> </a:t>
            </a:r>
            <a:r>
              <a:rPr lang="ru-RU" sz="1200" b="1" i="0" dirty="0" err="1" smtClean="0"/>
              <a:t>Data</a:t>
            </a:r>
            <a:r>
              <a:rPr lang="ru-RU" sz="1200" b="1" i="0" dirty="0" smtClean="0"/>
              <a:t> </a:t>
            </a:r>
            <a:r>
              <a:rPr lang="ru-RU" sz="1200" b="1" i="0" dirty="0" err="1" smtClean="0"/>
              <a:t>Acquisition</a:t>
            </a:r>
            <a:r>
              <a:rPr lang="ru-RU" sz="1200" i="0" dirty="0" smtClean="0"/>
              <a:t> </a:t>
            </a:r>
            <a:r>
              <a:rPr lang="en-US" sz="1200" i="0" dirty="0" smtClean="0"/>
              <a:t>(</a:t>
            </a:r>
            <a:r>
              <a:rPr lang="ru-RU" sz="1200" i="0" dirty="0" smtClean="0"/>
              <a:t>Диспетчерское управление и сбор данных) — программный пакет, предназначенный для обеспечения работы в реальном времени систем сбора, обработки, отображения и архивирования информации об объекте мониторинга или управления</a:t>
            </a:r>
          </a:p>
          <a:p>
            <a:pPr marL="0" indent="0">
              <a:buFont typeface="Arial" pitchFamily="34" charset="0"/>
              <a:buNone/>
            </a:pPr>
            <a:endParaRPr lang="ru-RU" sz="1200" i="0" dirty="0" smtClean="0"/>
          </a:p>
          <a:p>
            <a:pPr marL="0" indent="0">
              <a:buFont typeface="Arial" pitchFamily="34" charset="0"/>
              <a:buNone/>
            </a:pPr>
            <a:endParaRPr lang="ru-RU" dirty="0" smtClean="0"/>
          </a:p>
          <a:p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3069439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Рассчитанный массовый материальный баланс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– массовый материальный баланс, рассчитанный на основе данных первичных измерений масс материалов, удовлетворяющий закону сохранения масс с учетом произведенной </a:t>
            </a:r>
            <a:r>
              <a:rPr lang="ru-RU" sz="1200" b="1" i="1" u="sng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минимальной коррекции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всех первичных измерений, при </a:t>
            </a:r>
            <a:r>
              <a:rPr lang="ru-RU" sz="1200" b="1" i="1" u="sng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минимальном отклонении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коррекции конкретного измерения от интегральной погрешности измерительной цепочки.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ru-RU" dirty="0" smtClean="0"/>
              <a:t>Вся исходная информация для расчета согласованного материального баланса формируется единой информационной системой производства, обеспечивающей сбор и унификацию данных из всех источников информации на предприятии (по датчикам, емкостям, анализаторам, транзакциям, приемке, отгрузке и т.д.). </a:t>
            </a:r>
            <a:r>
              <a:rPr lang="ru-RU" dirty="0" smtClean="0">
                <a:effectLst/>
              </a:rPr>
              <a:t>Подсистема первичного производственного учета должна обеспечить: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автоматизированный сбор всех измерений с АСУТП, АСТУЭ, ЛИМС;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ручной ввод данных с неавтоматизированных объектов;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учет движения сырья полуфабрикатов товарной продукции по предприятию; 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dirty="0" smtClean="0">
                <a:effectLst/>
              </a:rPr>
              <a:t>расчет масс потоков и остатков в случае отсутствия прямого измерения масс;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ru-RU" dirty="0" smtClean="0"/>
              <a:t>При расчете материальных балансов устраняются несоответствия между измеренными производственными данными и известными балансами массы. Результатом расчета является нахождение таких минимальных поправок к измерениям, чтобы согласованные данные удовлетворяли ограничениям, обусловленным законом сохранения масс. Материальный баланс сводится для соблюдения равенства входных и выходных потоков (с учетом изменения запасов) на любом объекте (резервуаре, установке, узле) предприятия. Выполнение таких условий автоматически означает выполнение балансовых условий как для любых структурных подразделений предприятия (цехов, участков и т.д.), так и для предприятия в целом.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919687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Существующие методики согласования данных и, в частности, сведения баланса опираются на предположение о том, что ошибки в данных имеют случайную природу. Наличие в системе неслучайных грубых ошибок может при сведении баланса привести к завышенным и даже неприемлемым коррекциям измеренных данных, поэтому условием применения метода сведения баланса является отсутствие в системе грубых ошибок.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Как правило, поиск и устранение «грубых» ошибок выполняется в две фазы.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Первой фазой работы является корректировка показаний приборов учёта на границах предприятия. На этой фазе устраняются явные противоречия между показаниями узлов учёта на границах предприятия, запасами материалов внутри предприятия, приёмкой и отгрузкой.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На второй фазе исправления грубых ошибок выполняется корректировка показаний внутри предприятия таким образом, чтобы были устранены все грубые ошибки.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Результатом работы анализа и корректировки исходных данных должны стать проверенные, корректные исходные данные о поступлении сырья, присадок и добавок, полученные с входных узлов учета, операции движения материалов, массовые остатки, приемка и отгрузка, потери.</a:t>
            </a: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6516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EE23235-C5EB-48B8-BD17-A0070F02AFE0}" type="slidenum">
              <a:rPr lang="en-US" smtClean="0"/>
              <a:pPr>
                <a:defRPr/>
              </a:pPr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931922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76212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8850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492596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60155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434817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38266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Полный перечень всех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датареференсов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с описанием и настройками приведен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 документе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13).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966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Впервые закон сохранения массы сформулировал русский ученый Михаил</a:t>
            </a:r>
            <a:r>
              <a:rPr lang="ru-RU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Васильевич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Ломоносов, в 1748 году, а экспериментально подтвердил его на примере обжигания металлов в запаянных сосудах в 1756 году.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1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b="1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Материальный баланс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– равенство количества материалов (массы для массового материального баланса и объема, приведенного к стандартным условиям, для объемного материального баланса) по периметру объекта, введенных и полученных в результате физико-химического технологического процесса или в процессе транспортировки за отчетный период. Материальный баланс базируется на законе сохранения массы</a:t>
            </a:r>
            <a:r>
              <a:rPr lang="ru-RU" baseline="0" dirty="0" smtClean="0"/>
              <a:t>, согласно которому  масса физической системы сохраняется при всех природных и искусственных процессах. Применительно к производственному предприятию, закон сохранения массы выливается в выполнение формулы: «поступление сырья – отгрузка продукции – потери (технологические и факел) – потребление на собственные нужды + дельта остатков = 0».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2666846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Корректное наименование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датареференсов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и их конфигурационные строки приведены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 документе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13).</a:t>
            </a:r>
            <a:endParaRPr lang="ru-RU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18451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20294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0451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5212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0090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65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584131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67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9425901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3660271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Indusoft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ServerHost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хранит в себе основные настройки службы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DRMS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солверов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расчета: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логов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порта подключения клиентов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подключения к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расчета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солверов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подключения к службе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солвера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Indusoft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ModelConfigurator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хранит в себе основные настройки конфигуратора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DRMS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Настройка логов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Настройка запуска скрипта после выполнения синхронизации модели</a:t>
            </a:r>
          </a:p>
          <a:p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MappingConfig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хранит метаданные по шаблонам элементов, позволяет управлять отображением и редактированием данных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69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5740738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Файл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MappingConfig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xml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располагается в папке, куда установлен сервер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DRMS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При помощи этого файла описывается, какие атрибуты шаблонов используются в программе, как они будут отображаться в программе, а также каким образом эти атрибуты будет редактировать пользователь.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70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9186804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Часть материальных потоков не оснащена измерительными приборами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Ошибки измерительных приборов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Ручной ввод данных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Устаревшие</a:t>
            </a:r>
            <a:r>
              <a:rPr lang="ru-RU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нормы потерь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ru-RU" baseline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Утечки, связанные с неисправностью оборудования</a:t>
            </a:r>
            <a:endParaRPr lang="ru-RU" dirty="0" smtClean="0"/>
          </a:p>
          <a:p>
            <a:endParaRPr lang="ru-RU" dirty="0" smtClean="0"/>
          </a:p>
          <a:p>
            <a:pPr>
              <a:spcBef>
                <a:spcPts val="600"/>
              </a:spcBef>
            </a:pP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Стандартной является ситуация абсолютной несогласованности между уровнем управления всем предприятием и уровнем управления технологическими процессами. Две системы живут бок о бок и при этом совершенно не “общаются” друг с другом. Часто можно наблюдать картину, когда данные для производственного модуля ERP вносятся вручную. Это приводит к тому, что системы связи с нижним уровнем разнородны, плохо администрируемы, требуют специально подготовленного персонала. В результате всех мучений, как правило, АСУ ТП и 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ERP</a:t>
            </a:r>
            <a:r>
              <a:rPr kumimoji="1"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</a:t>
            </a: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существуют в параллельных мирах. Каждый занят своим делом, каждый сам по себе.</a:t>
            </a:r>
          </a:p>
          <a:p>
            <a:pPr>
              <a:spcBef>
                <a:spcPts val="600"/>
              </a:spcBef>
            </a:pPr>
            <a:endParaRPr lang="ru-RU" dirty="0" smtClean="0">
              <a:effectLst/>
            </a:endParaRPr>
          </a:p>
          <a:p>
            <a:pPr>
              <a:spcBef>
                <a:spcPts val="600"/>
              </a:spcBef>
            </a:pP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Все дело в несогласованности данных, которая в свою очередь является следствием их неодинаковой природы. Данные технологических процессов специфичны. Они, как правило, могут быть представлены в виде временных рядов время - значение, они часто и быстро меняются, их удобно представлять в виде графиков, но из них неудобно делать выборки по различным не временным критериям.</a:t>
            </a:r>
          </a:p>
          <a:p>
            <a:pPr>
              <a:spcBef>
                <a:spcPts val="600"/>
              </a:spcBef>
            </a:pPr>
            <a:endParaRPr lang="ru-RU" dirty="0" smtClean="0">
              <a:effectLst/>
            </a:endParaRPr>
          </a:p>
          <a:p>
            <a:pPr>
              <a:spcBef>
                <a:spcPts val="600"/>
              </a:spcBef>
            </a:pP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В 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ERP </a:t>
            </a: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системах</a:t>
            </a:r>
            <a:r>
              <a:rPr kumimoji="1"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</a:t>
            </a: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все наоборот. Там работает настоящая реляционная модель. Данные статичны, связаны многими отношениями, должны быть легко выбираемы по различным сложным критериям. И, конечно, никого на этом уровне не интересует подробная информация о производственных данных.</a:t>
            </a:r>
          </a:p>
          <a:p>
            <a:pPr>
              <a:spcBef>
                <a:spcPts val="600"/>
              </a:spcBef>
            </a:pPr>
            <a:endParaRPr lang="ru-RU" dirty="0" smtClean="0">
              <a:effectLst/>
            </a:endParaRPr>
          </a:p>
          <a:p>
            <a:pPr>
              <a:spcBef>
                <a:spcPts val="600"/>
              </a:spcBef>
            </a:pP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Есть и смежная задача - обеспечить административно-технологический персонал своевременной информацией о протекании технологических процессов на предприятии. Другими словами, нужна единая для всего предприятия система поддержки принятия технологических решений, пользователями которой станут специалисты отделов главного инженера, главного энергетика, главного технолога, экологический и плановый отдел, центральная заводская лаборатория и т. д.</a:t>
            </a:r>
            <a:endParaRPr lang="ru-RU" dirty="0" smtClean="0">
              <a:effectLst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311275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Attribute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описание шаблона атрибута в модели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Параметры: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displayName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отображаемое наименование атрибута в АРМ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runInAnalyses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определение к каких анализах используется данный атрибут.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“”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по умолчанию – используется во всех анализах)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OperationMode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моменты вычисления данного атрибута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Load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в процессе загрузки данных,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AfterLoad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после загрузки данных,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BeforeReconcile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AfterReconcile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до/после запуска расчета,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Write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– публикация атрибута в БДРФ)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isEditable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возможность редактирования атрибута в АРМ (через окно свойств объекта)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Editable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InGrid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возможность редактирования атрибута через таблицы (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гриды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АРМ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isVisibleInGrid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видимость атрибута в таблицах АРМ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isVisibleInFormAsReadOnly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запрет редактирования, отображение в свойствах объекта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ignoreErrors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игнорирование ошибок при загрузке данных в атрибут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defaultValue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значение по умолчанию для атрибута (заполняется если в атрибуте возникла ошибка)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Format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формат отображения атрибута</a:t>
            </a:r>
          </a:p>
          <a:p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Round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количество отображаемых знаков после запятой (происходит округление параметра)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Возможные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xml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-атрибуты элемента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Attribute.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Элемент описывает свойства атрибутов модели.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Полный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перечень возможных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xml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-атрибутов элемента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Attribute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приведен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 документе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14.2.1.3).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71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7469003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определение способа редактирования атрибута</a:t>
            </a:r>
            <a:b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Параметры:</a:t>
            </a:r>
          </a:p>
          <a:p>
            <a:pPr lvl="2"/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type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тип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эдитора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(по умолчанию используется редактор десятичных дробей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DoubleAttributeEditor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). Так же мы часто используем:</a:t>
            </a:r>
          </a:p>
          <a:p>
            <a:pPr lvl="3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StringComboAttributeEditor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позволяет использовать выпадающий список параметров (удобно для редактирования Статусов объектов)</a:t>
            </a:r>
          </a:p>
          <a:p>
            <a:pPr lvl="3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BoolAttributeEditor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для атрибутов типа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Boolean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(используется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чекбокс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</a:t>
            </a:r>
          </a:p>
          <a:p>
            <a:pPr lvl="3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MaterialAttribute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Editor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используется для выбора продукта (список возможных значений загружается из справочника продуктов)</a:t>
            </a:r>
          </a:p>
          <a:p>
            <a:pPr lvl="2"/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parameters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параметры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эдитора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(например, список значений отображаемое поле для атрибута)</a:t>
            </a:r>
          </a:p>
          <a:p>
            <a:pPr lvl="2"/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Кроме обязательных элементов (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QL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и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F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), внутри элемента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Attribute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могут быть использованы следующие элементы: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Editor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Converter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Элемент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Editor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позволяет указать, с помощью какого элемента управления (редактора) необходимо редактировать значение данного атрибута в АРМ.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Элемент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Converter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позволяет указать конвертер, с помощью которого преобразуется значение столбца из БД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DRMS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к значению, которое поддерживается атрибутом у элемента в Модели. Например, имя продукта в платформе хранится в атрибутах элементов в виде строки, тогда как в БД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DRMS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хранится идентификатор продукта.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Полный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перечень возможных значений параметров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Editor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Converter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приведен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 документе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14.2.1.3).</a:t>
            </a:r>
            <a:endParaRPr lang="ru-RU" dirty="0" smtClean="0"/>
          </a:p>
          <a:p>
            <a:pPr lvl="2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72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84702586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endParaRPr lang="ru-RU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73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00230289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Indusoft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ServerHost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хранит в себе основные настройки службы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DRMS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солверов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расчета: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логов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порта подключения клиентов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подключения к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подключения к БД РВ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расчета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солверов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75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3506535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76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7774168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77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0072606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Indusoft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MB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ServerHost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хранит в себе основные настройки службы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DRMS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солверов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расчета: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логов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порта подключения клиентов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подключения к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/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подключения к БД РВ</a:t>
            </a:r>
          </a:p>
          <a:p>
            <a:pPr lvl="1"/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Настройки расчета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солверов</a:t>
            </a:r>
            <a:endParaRPr lang="ru-RU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78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59566294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 файле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Indusoft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MB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ServerHost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exe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config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располагаются настройки, влияющие на работу сервера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DRMS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Файл находится в рабочем каталоге установленного сервера.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Более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детальное описание приведено в документе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14.1).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Все настройки из файла загружаются при запуске службы. При внесении изменений в файл требуется перезапуск службы.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175168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58852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Синхронизация модели материальных потоков</a:t>
            </a:r>
            <a:r>
              <a:rPr lang="ru-RU" baseline="0" dirty="0" smtClean="0"/>
              <a:t>, разработанной в </a:t>
            </a:r>
            <a:r>
              <a:rPr lang="en-US" baseline="0" dirty="0" smtClean="0"/>
              <a:t>I-DS/P</a:t>
            </a:r>
            <a:r>
              <a:rPr lang="ru-RU" baseline="0" dirty="0" smtClean="0"/>
              <a:t>, с БД </a:t>
            </a:r>
            <a:r>
              <a:rPr lang="en-US" baseline="0" dirty="0" smtClean="0"/>
              <a:t>I-DRMS </a:t>
            </a:r>
            <a:r>
              <a:rPr lang="ru-RU" baseline="0" dirty="0" smtClean="0"/>
              <a:t>осуществляется с помощью приложения </a:t>
            </a:r>
            <a:r>
              <a:rPr lang="en-US" baseline="0" dirty="0" smtClean="0"/>
              <a:t>I-DRMS-E (</a:t>
            </a:r>
            <a:r>
              <a:rPr lang="ru-RU" baseline="0" dirty="0" smtClean="0"/>
              <a:t>Конфигуратор). При запуске конфигуратор подгружает файл сопоставления </a:t>
            </a:r>
            <a:r>
              <a:rPr lang="en-US" baseline="0" dirty="0" smtClean="0"/>
              <a:t>MappingConfig.xml </a:t>
            </a:r>
            <a:r>
              <a:rPr lang="ru-RU" baseline="0" dirty="0" smtClean="0"/>
              <a:t>и при запуске синхронизации загружает из модели платформы только те элементы, шаблоны которых прописаны в файле сопоставления. То же касается и атрибутов элементов (загружаются только те атрибуты, которые указаны для этого шаблона в файле сопоставления).</a:t>
            </a:r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baseline="0" dirty="0" smtClean="0"/>
              <a:t>После внесения изменений в файл сопоставления необходимо перезапустить приложение </a:t>
            </a:r>
            <a:r>
              <a:rPr lang="en-US" baseline="0" dirty="0" smtClean="0"/>
              <a:t>I-DRMS-E (</a:t>
            </a:r>
            <a:r>
              <a:rPr lang="ru-RU" baseline="0" dirty="0" smtClean="0"/>
              <a:t>Конфигуратор). </a:t>
            </a: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13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Помимо задачи подготовки данных для систем уровня ERP, MES системы позволяют решить ряд производственных задач и повысить оперативность принятия решений на уровне производства (цех, участок):</a:t>
            </a:r>
          </a:p>
          <a:p>
            <a:r>
              <a:rPr lang="ru-RU" dirty="0" smtClean="0"/>
              <a:t>Оперативное планирование производства</a:t>
            </a:r>
          </a:p>
          <a:p>
            <a:r>
              <a:rPr lang="ru-RU" dirty="0" smtClean="0"/>
              <a:t>Производственный учет</a:t>
            </a:r>
          </a:p>
          <a:p>
            <a:r>
              <a:rPr lang="ru-RU" dirty="0" smtClean="0"/>
              <a:t>Диспетчерское управление производством</a:t>
            </a:r>
          </a:p>
          <a:p>
            <a:r>
              <a:rPr lang="ru-RU" dirty="0" smtClean="0"/>
              <a:t>Управление качеством</a:t>
            </a:r>
          </a:p>
          <a:p>
            <a:r>
              <a:rPr lang="ru-RU" dirty="0" smtClean="0"/>
              <a:t>Управление энергоресурсами</a:t>
            </a:r>
          </a:p>
          <a:p>
            <a:r>
              <a:rPr lang="ru-RU" dirty="0" smtClean="0"/>
              <a:t>Контроль состояния оборудования</a:t>
            </a:r>
          </a:p>
          <a:p>
            <a:r>
              <a:rPr lang="ru-RU" dirty="0" smtClean="0"/>
              <a:t>Анализ фактической работы производства</a:t>
            </a:r>
          </a:p>
          <a:p>
            <a:endParaRPr lang="ru-RU" dirty="0" smtClean="0"/>
          </a:p>
          <a:p>
            <a:r>
              <a:rPr lang="ru-RU" dirty="0" smtClean="0"/>
              <a:t>В рамках производственного учета решается одна из наиболее значимых задач: сведение материального баланса. Результаты расчета материального баланса используются как на уровне ERP систем, так и смежными системами внутри MES уровня.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66958227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Страница предназначена для конфигурирования анализов модели. В одной модели может быть несколько анализов, различающихся длиной расчетного периода и способом обработки данных.</a:t>
            </a:r>
            <a:endParaRPr lang="ru-RU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069699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Каждый пользователь в системе 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I-DRMS</a:t>
            </a: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имеет свою роль, которая назначается сервером I-DRMS во время соединения с I-DRMS-C. В комплексе I-DRMS используется следующий набор ролей пользователей</a:t>
            </a:r>
            <a:r>
              <a:rPr kumimoji="1"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</a:t>
            </a: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по</a:t>
            </a:r>
            <a:r>
              <a:rPr kumimoji="1"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умолчанию</a:t>
            </a: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:</a:t>
            </a:r>
          </a:p>
          <a:p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-</a:t>
            </a:r>
            <a:r>
              <a:rPr kumimoji="1"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</a:t>
            </a:r>
            <a:r>
              <a:rPr kumimoji="1"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Supervisor</a:t>
            </a: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- разрешены все действия, которые предусмотрены программой, обычно назначается старшему экономисту и администратору.</a:t>
            </a:r>
          </a:p>
          <a:p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-</a:t>
            </a:r>
            <a:r>
              <a:rPr kumimoji="1"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</a:t>
            </a:r>
            <a:r>
              <a:rPr kumimoji="1"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User</a:t>
            </a: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- разрешено изменение значений атрибутов элементов в программе, создание и редактирование транзакций, редактирование данных точек приемки-отгрузки, а так же просмотр вкладок в рамках своего подразделения.</a:t>
            </a:r>
          </a:p>
          <a:p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-</a:t>
            </a:r>
            <a:r>
              <a:rPr kumimoji="1"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</a:t>
            </a:r>
            <a:r>
              <a:rPr kumimoji="1"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Spectator</a:t>
            </a:r>
            <a:r>
              <a:rPr kumimoji="1"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Arial" charset="0"/>
                <a:cs typeface="Arial" charset="0"/>
              </a:rPr>
              <a:t> - разрешен просмотр вкладок в рамках своего подразделения.</a:t>
            </a:r>
          </a:p>
          <a:p>
            <a:r>
              <a:rPr lang="ru-RU" dirty="0" smtClean="0"/>
              <a:t>С помощью АРМ </a:t>
            </a:r>
            <a:r>
              <a:rPr lang="en-US" dirty="0" smtClean="0"/>
              <a:t>I-DRMS-E </a:t>
            </a:r>
            <a:r>
              <a:rPr lang="ru-RU" dirty="0" smtClean="0"/>
              <a:t>можно</a:t>
            </a:r>
            <a:r>
              <a:rPr lang="ru-RU" baseline="0" dirty="0" smtClean="0"/>
              <a:t> изменять права доступа к функционалу как у настроенных по умолчанию ролей, так и создавать дополнительные роли.</a:t>
            </a:r>
            <a:endParaRPr lang="ru-RU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763873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Страница предназначена для конфигурирования учетных записей пользователей.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Для добавления новой учетной записи необходимо нажать кнопку </a:t>
            </a:r>
            <a:r>
              <a:rPr lang="ru-RU" sz="1200" b="1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Создать</a:t>
            </a:r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Для редактирования учетной записи необходимо выделить ее в таблице и нажать кнопку </a:t>
            </a:r>
            <a:r>
              <a:rPr lang="ru-RU" sz="1200" b="1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Редактировать</a:t>
            </a:r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Для удаления учетной записи необходимо выделить ее в таблице и нажать кнопку </a:t>
            </a:r>
            <a:r>
              <a:rPr lang="ru-RU" sz="1200" b="1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Удалить</a:t>
            </a:r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. 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С помощью кнопок </a:t>
            </a:r>
            <a:r>
              <a:rPr lang="ru-RU" sz="1200" b="1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Вверх/Вниз</a:t>
            </a:r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 настраивается порядок расположения учетных записей в списках на панелях </a:t>
            </a:r>
            <a:r>
              <a:rPr lang="ru-RU" sz="1200" b="1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Статус периода</a:t>
            </a:r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 и </a:t>
            </a:r>
            <a:r>
              <a:rPr lang="ru-RU" sz="1200" b="1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Статус пользователя</a:t>
            </a:r>
            <a:r>
              <a:rPr lang="ru-RU" sz="1200" kern="1200" dirty="0" smtClean="0">
                <a:solidFill>
                  <a:schemeClr val="tx1"/>
                </a:solidFill>
                <a:latin typeface="Times" pitchFamily="18" charset="0"/>
                <a:ea typeface="+mn-ea"/>
                <a:cs typeface="+mn-cs"/>
              </a:rPr>
              <a:t> АРМ клиента.</a:t>
            </a:r>
            <a:endParaRPr lang="ru-RU" dirty="0" smtClean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42099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85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54308914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86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8498590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87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99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38667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файл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ControlsCfg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xml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располагается в корне папки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users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Далее файл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ControlsCfg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xml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будет называться файлом по умолчанию.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Файл по умолчанию берется в тех случаях, когда не заданы специфичные настройки вкладок для конкретного пользователя.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Если необходимо чтобы у конкретного пользователя отображался определенный набор вкладок, отличный от настроенного в файле по умолчанию, следует скопировать и изменить оба файл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ControlsCfg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xml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 папку выбранного пользователя. Папка пользователя создается автоматически при создании пользователя или при первом переходе на вкладку 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Учетные записи в Конфигураторе 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DRMS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b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endParaRPr lang="en-US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Файл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Indusoft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MB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Client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exe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config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располагается в каталоге с установленным клиентским приложением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DRMS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-С.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Файл </a:t>
            </a:r>
            <a:r>
              <a:rPr lang="en-US" sz="1200" b="1" i="0" kern="0" dirty="0" smtClean="0"/>
              <a:t>RemotingServers.xml</a:t>
            </a:r>
            <a:r>
              <a:rPr lang="ru-RU" sz="1200" i="0" kern="0" dirty="0" smtClean="0"/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располагается в каталоге с установленным клиентским приложением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DRMS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-С. В файле </a:t>
            </a:r>
            <a:r>
              <a:rPr lang="ru-RU" sz="1200" b="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настраивается</a:t>
            </a:r>
            <a:r>
              <a:rPr lang="ru-RU" sz="1200" b="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строка подключения к серверу (адрес и порт)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В случае,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если необходимо подключаться к разным серверам – в файле создаются дополнительные строки, в которых указываются адреса серверов.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771516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Полный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перечень всех возможностей и их подробное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описание приведено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 документе «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I-DRMS-C: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Руководство пользователя».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418636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9692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Кроме того, система обеспечивает: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Анализ измерительной системы: избыточность измерений в модели, влияние прибора на баланс.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Предоставление данных в табличном и графическом виде.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Многопользовательский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режим работы, разграничение прав доступа (как к объектам модели, так и к функционалу)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Формирование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встроенных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отчетов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MS Excel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Существует большое количество встроенных отчетов, которые формируются в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MS Excel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Также существуют программные шаблоны, по которым можно дописывать свои отчеты, выполняющиеся как отдельные модули.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Подключение внешних отчетов, формируемых в сервере отчетов компании ИндаСофт.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Сохранение на сервере всей истории редактирования данных. 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Ведение на сервере журнала всех событий в системе.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Ведение на сервере истории версий моделей материальных потоков, что позволяет считать накопительные балансы при добавлении или удалении элементов модели.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Интеграция с внешними системами.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DRMS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удовлетворяет требованиям класса защищенности не ниже 1Г в соответствии с руководящим документом ФСТЭК России. «Автоматизированные системы. Защита от несанкционированного доступа к информации. Классификация автоматизированных систем и требования по защите информации».</a:t>
            </a:r>
          </a:p>
          <a:p>
            <a:pPr marL="171450" lvl="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Система расчета материальных балансов I-DRMS включена в Единый реестр российских программ для электронных вычислительных машин и баз данных.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9827601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5593608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Полный перечень всех плагинов с описанием и настройками приведен 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 документе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15).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4639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>
              <a:lnSpc>
                <a:spcPct val="100000"/>
              </a:lnSpc>
            </a:pPr>
            <a:r>
              <a:rPr lang="ru-RU" sz="1200" i="0" dirty="0" smtClean="0">
                <a:solidFill>
                  <a:srgbClr val="5F5F5F"/>
                </a:solidFill>
              </a:rPr>
              <a:t>Корневая секция </a:t>
            </a:r>
            <a:r>
              <a:rPr lang="en-US" sz="1200" i="0" dirty="0" err="1" smtClean="0">
                <a:solidFill>
                  <a:srgbClr val="5F5F5F"/>
                </a:solidFill>
              </a:rPr>
              <a:t>ToolsConfig</a:t>
            </a:r>
            <a:r>
              <a:rPr lang="en-US" sz="1200" i="0" dirty="0" smtClean="0">
                <a:solidFill>
                  <a:srgbClr val="5F5F5F"/>
                </a:solidFill>
              </a:rPr>
              <a:t> </a:t>
            </a:r>
            <a:r>
              <a:rPr lang="ru-RU" sz="1200" i="0" dirty="0" smtClean="0">
                <a:solidFill>
                  <a:srgbClr val="5F5F5F"/>
                </a:solidFill>
              </a:rPr>
              <a:t>содержит несколько вложенных секций </a:t>
            </a:r>
            <a:r>
              <a:rPr lang="en-US" sz="1200" i="0" dirty="0" smtClean="0">
                <a:solidFill>
                  <a:srgbClr val="5F5F5F"/>
                </a:solidFill>
              </a:rPr>
              <a:t>Tools, </a:t>
            </a:r>
            <a:r>
              <a:rPr lang="ru-RU" sz="1200" i="0" dirty="0" smtClean="0">
                <a:solidFill>
                  <a:srgbClr val="5F5F5F"/>
                </a:solidFill>
              </a:rPr>
              <a:t>каждой из которых соответствует один плагин. Формат секции </a:t>
            </a:r>
            <a:r>
              <a:rPr lang="en-US" sz="1200" i="0" dirty="0" smtClean="0">
                <a:solidFill>
                  <a:srgbClr val="5F5F5F"/>
                </a:solidFill>
              </a:rPr>
              <a:t>Tools:</a:t>
            </a:r>
          </a:p>
          <a:p>
            <a:pPr algn="l">
              <a:lnSpc>
                <a:spcPct val="100000"/>
              </a:lnSpc>
            </a:pPr>
            <a:r>
              <a:rPr lang="en-US" sz="1200" i="0" dirty="0" smtClean="0">
                <a:solidFill>
                  <a:srgbClr val="5F5F5F"/>
                </a:solidFill>
              </a:rPr>
              <a:t>&lt;Tools </a:t>
            </a:r>
            <a:r>
              <a:rPr lang="en-US" sz="1200" i="0" dirty="0" err="1" smtClean="0">
                <a:solidFill>
                  <a:srgbClr val="5F5F5F"/>
                </a:solidFill>
              </a:rPr>
              <a:t>className</a:t>
            </a:r>
            <a:r>
              <a:rPr lang="en-US" sz="1200" i="0" dirty="0" smtClean="0">
                <a:solidFill>
                  <a:srgbClr val="5F5F5F"/>
                </a:solidFill>
              </a:rPr>
              <a:t>="" </a:t>
            </a:r>
            <a:r>
              <a:rPr lang="en-US" sz="1200" i="0" dirty="0" err="1" smtClean="0">
                <a:solidFill>
                  <a:srgbClr val="5F5F5F"/>
                </a:solidFill>
              </a:rPr>
              <a:t>runType</a:t>
            </a:r>
            <a:r>
              <a:rPr lang="en-US" sz="1200" i="0" dirty="0" smtClean="0">
                <a:solidFill>
                  <a:srgbClr val="5F5F5F"/>
                </a:solidFill>
              </a:rPr>
              <a:t>=" " </a:t>
            </a:r>
            <a:r>
              <a:rPr lang="en-US" sz="1200" i="0" dirty="0" err="1" smtClean="0">
                <a:solidFill>
                  <a:srgbClr val="5F5F5F"/>
                </a:solidFill>
              </a:rPr>
              <a:t>runAlways</a:t>
            </a:r>
            <a:r>
              <a:rPr lang="en-US" sz="1200" i="0" dirty="0" smtClean="0">
                <a:solidFill>
                  <a:srgbClr val="5F5F5F"/>
                </a:solidFill>
              </a:rPr>
              <a:t>=" " </a:t>
            </a:r>
            <a:r>
              <a:rPr lang="en-US" sz="1200" i="0" dirty="0" err="1" smtClean="0">
                <a:solidFill>
                  <a:srgbClr val="5F5F5F"/>
                </a:solidFill>
              </a:rPr>
              <a:t>ignoreError</a:t>
            </a:r>
            <a:r>
              <a:rPr lang="en-US" sz="1200" i="0" dirty="0" smtClean="0">
                <a:solidFill>
                  <a:srgbClr val="5F5F5F"/>
                </a:solidFill>
              </a:rPr>
              <a:t>="" </a:t>
            </a:r>
            <a:r>
              <a:rPr lang="en-US" sz="1200" i="0" dirty="0" err="1" smtClean="0">
                <a:solidFill>
                  <a:srgbClr val="5F5F5F"/>
                </a:solidFill>
              </a:rPr>
              <a:t>param</a:t>
            </a:r>
            <a:r>
              <a:rPr lang="en-US" sz="1200" i="0" dirty="0" smtClean="0">
                <a:solidFill>
                  <a:srgbClr val="5F5F5F"/>
                </a:solidFill>
              </a:rPr>
              <a:t>="" interval="" </a:t>
            </a:r>
            <a:r>
              <a:rPr lang="en-US" sz="1200" i="0" dirty="0" err="1" smtClean="0">
                <a:solidFill>
                  <a:srgbClr val="5F5F5F"/>
                </a:solidFill>
              </a:rPr>
              <a:t>runInAnalyses</a:t>
            </a:r>
            <a:r>
              <a:rPr lang="en-US" sz="1200" i="0" dirty="0" smtClean="0">
                <a:solidFill>
                  <a:srgbClr val="5F5F5F"/>
                </a:solidFill>
              </a:rPr>
              <a:t>="" </a:t>
            </a:r>
            <a:r>
              <a:rPr lang="en-US" sz="1200" i="0" dirty="0" err="1" smtClean="0">
                <a:solidFill>
                  <a:srgbClr val="5F5F5F"/>
                </a:solidFill>
              </a:rPr>
              <a:t>firstRun</a:t>
            </a:r>
            <a:r>
              <a:rPr lang="en-US" sz="1200" i="0" dirty="0" smtClean="0">
                <a:solidFill>
                  <a:srgbClr val="5F5F5F"/>
                </a:solidFill>
              </a:rPr>
              <a:t>="" </a:t>
            </a:r>
            <a:r>
              <a:rPr lang="en-US" sz="1200" i="0" dirty="0" err="1" smtClean="0">
                <a:solidFill>
                  <a:srgbClr val="5F5F5F"/>
                </a:solidFill>
              </a:rPr>
              <a:t>firstRunMin</a:t>
            </a:r>
            <a:r>
              <a:rPr lang="en-US" sz="1200" i="0" dirty="0" smtClean="0">
                <a:solidFill>
                  <a:srgbClr val="5F5F5F"/>
                </a:solidFill>
              </a:rPr>
              <a:t>=""/&gt;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Полное описание структуры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файла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</a:t>
            </a:r>
            <a:r>
              <a:rPr lang="ru-RU" sz="1200" i="0" dirty="0" smtClean="0">
                <a:solidFill>
                  <a:srgbClr val="5F5F5F"/>
                </a:solidFill>
              </a:rPr>
              <a:t>oolsConfig.xml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 настроек плагинов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приведено в документе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14.5, 15).</a:t>
            </a:r>
            <a:endParaRPr lang="ru-RU" dirty="0" smtClean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06885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44824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7092493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1024209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Все настройки, влияющие на работу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солвера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находятся в конфигурационном файле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Indusoft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MB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ServerHost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exe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config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Для всех типов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солвера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общими являются следующие настройки:</a:t>
            </a:r>
          </a:p>
          <a:p>
            <a:pPr lvl="0"/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SolutionMethod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: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метод решения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: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0 = IKL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;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1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MKLDense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;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2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MKLSparse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;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3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SuperdecompositionWithMKLDense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;</a:t>
            </a:r>
          </a:p>
          <a:p>
            <a:pPr lvl="1"/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4 =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SuperdecompositionWithMKLSparse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: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&lt;add key="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SolutionMethod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 value="3" /&gt;</a:t>
            </a:r>
            <a:endParaRPr lang="ru-RU" sz="16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lvl="0"/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KeepStillTanksVariables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: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rue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– для корректного расчета резервуаров без движения: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&lt;add key="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KeepStillTanksVariables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 value="true" /&gt;</a:t>
            </a:r>
            <a:endParaRPr lang="ru-RU" sz="16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lvl="0"/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RoundValueSolution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: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false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= выполняется обычное решение,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true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= целочисленное решение (пока выполняется только в режиме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супердекомпозиции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т.е. при методе 3 или 4):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&lt;add key="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RoundValueSolution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 value="true" /&gt;</a:t>
            </a:r>
            <a:endParaRPr lang="ru-RU" sz="16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lvl="0"/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RoundUnit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: единицы округления для целочисленного решения, «1» соответствует тонне: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&lt;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add key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="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RoundUnit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"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value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="0,001" /&gt;</a:t>
            </a:r>
          </a:p>
          <a:p>
            <a:endParaRPr lang="ru-RU" sz="16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Подробное описание приведено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 документе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(разделы 17.1 – 17.2).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67549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2347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Согласование в отграничениях отличается от обычного согласования введением ограничений на поиск согласованных значений. Исходные данные – те же, что для обычного согласования плюс наложенные в параметрах и объектах ограничения на поиск решения. Ограничения бывают метрологическими и технологическими. Технологические ограничения – ограничения, связанные с физическими свойствами объекта, например, диаметр трубы не позволит прокачать больше чем 10 тонн нефти определенной температуры за сутки. Метрологические ограничения задаются для каждого объекта согласования, исходя из метрологии. Изначально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солвер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ищет решение в заданных ограничениях, если не находит его, то в зависимости от значения параметра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MayViolateMetrologicBounds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определяющего возможность поиска решения вне метрологии, ищется общее решение. При существовании решения вне метрологии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разбалансы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по объектам могут сбрасываться в потоки потерь в зависимости от выбранных настроек.</a:t>
            </a:r>
          </a:p>
          <a:p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Подробное описание работы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солвера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и его настроек приведено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 документе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17.4).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60364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62041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02759030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94954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Рабочее пространство модуля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Настройка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КиМ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состоит из отдельных прикрепляемых окон (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 window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), расположение которых сохраняется при закрытии АРМ, Рис. 1.186. Описание окон приведено в подпунктах 1.6.30.1 – 1.6.30.7.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43064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Панель уведомлений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предназначена для отображения сообщений системы контроля (область 1, Рис. 1.216). Если изменения требуют пересчета результатов контроля, на панели отображается кнопка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Обновить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При нажатии на кнопку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Обновить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происходит полный пересчет системы контроля.</a:t>
            </a: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Шапка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содержит визуальные элементы для фильтрации результатов контроля, отображаемых в табличной части (область 2, Рис. 1.216):</a:t>
            </a:r>
          </a:p>
          <a:p>
            <a:pPr lvl="0"/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раскрывающийся список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Группы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;</a:t>
            </a:r>
          </a:p>
          <a:p>
            <a:pPr lvl="0"/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раскрывающийся список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Раскрывающийся список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Группы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содержит значения справочника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Группы контроллеров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Помимо значений справочника список содержит специальный элемент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группы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устанавливает фильтр для всех групп контроллеров. Каждый элемент списка содержит информацию о количестве результатов контроля для группы.</a:t>
            </a:r>
          </a:p>
          <a:p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Раскрывающийся список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содержит значения справочника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Типы контроллеров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Помимо значений справочника список содержит специальный элемент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Все типы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который устанавливает фильтр для всех типов контроллеров. Каждый элемент списка содержит информацию о количестве результатов контроля для типа.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При выборе значений из раскрывающихся списков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Группы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и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Типы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происходит обновление содержимого табличной части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Результаты контроля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для выбранного типа и группы.</a:t>
            </a:r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729924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Для автоматического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создания УПО в периоде необходимо использовать плагин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Indusoft.MB.ImportConstTransfers</a:t>
            </a: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Подробное описание работы с УПО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приведено в документе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«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I-DRMS-C: Руководство пользователя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1.3.1.1).</a:t>
            </a:r>
            <a:endParaRPr lang="ru-RU" dirty="0" smtClean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4331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111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79624016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2A1F8A1-346F-4F1C-8B3F-A33A9F670B28}" type="slidenum">
              <a:rPr lang="ru-RU" smtClean="0"/>
              <a:pPr/>
              <a:t>113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1831128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034592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 формировании отчетов подсистема генерации отчетов может выполнять их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кэширование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, чтобы избежать повторной генерации, особенно если это требует значительного времени. Кэширование отчетов можно разрешить или запретить для каждого из видов отчетов в отдельности. Соответствующая настройка выполняется путем редактирования файла конфигурации отчетов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ReportConfig.xml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Все генерируемые отчеты в открытом периоде не кэшируются, в опубликованном (закрытом) - кэшируются, но в момент повторного открытия ранее закрытого периода - кэш периода сбрасывается.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Для хранения готовых отчетов используется каталог, имя которого указывается в параметре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CacheRoot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файла конфигурации службы сервера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Indusoft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MB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ServerHost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exe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config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 Этот каталог автоматически создается в каталоге установки сервера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-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DRMS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при запуске его службы. Максимальный размер кэша отчетов указывается в параметре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CacheSize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файла конфигурации. При превышении указанного размера наиболее старые отчеты удаляются.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Подсистема генерации отчетов позволяет осуществлять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пакетное формирование отчетов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 их публикацию в определенном каталоге, причем для каждого периода создается отдельный подкаталог. Публикацию можно разрешить или запретить для каждого отчета в отдельности (параметр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autoGenerate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в файле 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ReportConfig.xml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).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Для публикации отчетов используется каталог, указанный в параметре </a:t>
            </a:r>
            <a:r>
              <a:rPr lang="ru-RU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PublicDir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файла конфигурации сервера 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Indusoft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MB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ServerHost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exe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  <a:r>
              <a:rPr lang="en-US" sz="1200" b="1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config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Полный перечень </a:t>
            </a:r>
            <a:r>
              <a:rPr lang="en-US" sz="1200" i="0" dirty="0" smtClean="0">
                <a:solidFill>
                  <a:srgbClr val="5F5F5F"/>
                </a:solidFill>
              </a:rPr>
              <a:t>Xml-</a:t>
            </a:r>
            <a:r>
              <a:rPr lang="ru-RU" sz="1200" i="0" dirty="0" smtClean="0">
                <a:solidFill>
                  <a:srgbClr val="5F5F5F"/>
                </a:solidFill>
              </a:rPr>
              <a:t>атрибутов элемента </a:t>
            </a:r>
            <a:r>
              <a:rPr lang="en-US" sz="1200" i="0" dirty="0" smtClean="0">
                <a:solidFill>
                  <a:srgbClr val="5F5F5F"/>
                </a:solidFill>
              </a:rPr>
              <a:t>Report</a:t>
            </a:r>
            <a:r>
              <a:rPr lang="ru-RU" sz="1200" i="0" dirty="0" smtClean="0">
                <a:solidFill>
                  <a:srgbClr val="5F5F5F"/>
                </a:solidFill>
              </a:rPr>
              <a:t> и подробное описание настроек 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приведены в документе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14.3).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02149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Для формирования встроенных отчетов необходимо в файле </a:t>
            </a:r>
            <a:r>
              <a:rPr lang="en-US" sz="1200" b="1" i="0" dirty="0" smtClean="0">
                <a:solidFill>
                  <a:srgbClr val="5F5F5F"/>
                </a:solidFill>
              </a:rPr>
              <a:t>ReportConfig.xml</a:t>
            </a:r>
            <a:r>
              <a:rPr lang="ru-RU" sz="1200" i="0" dirty="0" smtClean="0">
                <a:solidFill>
                  <a:srgbClr val="5F5F5F"/>
                </a:solidFill>
              </a:rPr>
              <a:t> указать нужный генератор отчета (атрибут </a:t>
            </a:r>
            <a:r>
              <a:rPr lang="en-US" sz="1200" b="1" i="0" dirty="0" smtClean="0">
                <a:solidFill>
                  <a:srgbClr val="5F5F5F"/>
                </a:solidFill>
              </a:rPr>
              <a:t>generator</a:t>
            </a:r>
            <a:r>
              <a:rPr lang="en-US" sz="1200" i="0" dirty="0" smtClean="0">
                <a:solidFill>
                  <a:srgbClr val="5F5F5F"/>
                </a:solidFill>
              </a:rPr>
              <a:t>=" " </a:t>
            </a:r>
            <a:r>
              <a:rPr lang="ru-RU" sz="1200" i="0" dirty="0" smtClean="0">
                <a:solidFill>
                  <a:srgbClr val="5F5F5F"/>
                </a:solidFill>
              </a:rPr>
              <a:t>).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i="0" kern="1200" dirty="0" smtClean="0">
                <a:solidFill>
                  <a:srgbClr val="5F5F5F"/>
                </a:solidFill>
                <a:effectLst/>
                <a:latin typeface="Times" pitchFamily="18" charset="0"/>
                <a:ea typeface="+mn-ea"/>
                <a:cs typeface="+mn-cs"/>
              </a:rPr>
              <a:t>Для некоторых отчетов</a:t>
            </a:r>
            <a:r>
              <a:rPr lang="ru-RU" sz="1200" i="0" kern="1200" baseline="0" dirty="0" smtClean="0">
                <a:solidFill>
                  <a:srgbClr val="5F5F5F"/>
                </a:solidFill>
                <a:effectLst/>
                <a:latin typeface="Times" pitchFamily="18" charset="0"/>
                <a:ea typeface="+mn-ea"/>
                <a:cs typeface="+mn-cs"/>
              </a:rPr>
              <a:t> (остатки, движение по цеху, движение по заводу, смешение) необходимо настраивать дополнительные поля в таблице продуктов 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SF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_</a:t>
            </a:r>
            <a:r>
              <a:rPr lang="en-US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Material table</a:t>
            </a:r>
            <a:r>
              <a:rPr lang="ru-RU" sz="1200" b="1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OutOfBalance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Признак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забалансового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учета продукта. В отчетах определяет отдельный блок информации по таким продуктам, т.е. выделяет их из общего отчета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Material Group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Определяет принадлежность материала к группе. Обязательно для заполнения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Material Category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- Определяет принадлежность материала к категории. Обязательно для заполнения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и прочие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Кроме того, для некоторых отчетов требуется особая настройка модели материальных потоков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ru-RU" sz="1200" kern="1200" dirty="0" smtClean="0">
              <a:solidFill>
                <a:schemeClr val="tx1"/>
              </a:solidFill>
              <a:effectLst/>
              <a:latin typeface="Times" pitchFamily="18" charset="0"/>
              <a:ea typeface="+mn-ea"/>
              <a:cs typeface="+mn-c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Подробное описание настроек модели для формирования каждого отчета приведено в документе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 «Администрирование сервера 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I-DRMS</a:t>
            </a:r>
            <a:r>
              <a:rPr lang="ru-RU" sz="1200" kern="1200" baseline="0" dirty="0" smtClean="0">
                <a:solidFill>
                  <a:schemeClr val="tx1"/>
                </a:solidFill>
                <a:effectLst/>
                <a:latin typeface="Times" pitchFamily="18" charset="0"/>
                <a:ea typeface="+mn-ea"/>
                <a:cs typeface="+mn-cs"/>
              </a:rPr>
              <a:t>» (раздел 20).</a:t>
            </a:r>
            <a:endParaRPr lang="ru-RU" dirty="0" smtClean="0"/>
          </a:p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9121079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>
          <a:xfrm>
            <a:off x="90488" y="744538"/>
            <a:ext cx="6616700" cy="3722687"/>
          </a:xfrm>
        </p:spPr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DDE4E6BE-E361-4119-A4B1-8D72F14B4A1F}" type="slidenum">
              <a:rPr lang="en-US" smtClean="0"/>
              <a:pPr>
                <a:defRPr/>
              </a:pPr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53886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6725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28662" y="221369"/>
            <a:ext cx="8229600" cy="421555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92167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38063161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14296"/>
            <a:ext cx="8229600" cy="421555"/>
          </a:xfrm>
          <a:prstGeom prst="rect">
            <a:avLst/>
          </a:prstGeom>
        </p:spPr>
        <p:txBody>
          <a:bodyPr/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56282157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914400" y="214296"/>
            <a:ext cx="8229600" cy="42155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Прямоугольник 6"/>
          <p:cNvSpPr/>
          <p:nvPr userDrawn="1"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127515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73390" y="292807"/>
            <a:ext cx="7899138" cy="4215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18076330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89666413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</p:spTree>
    <p:extLst>
      <p:ext uri="{BB962C8B-B14F-4D97-AF65-F5344CB8AC3E}">
        <p14:creationId xmlns:p14="http://schemas.microsoft.com/office/powerpoint/2010/main" val="202489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827584" y="292807"/>
            <a:ext cx="7744944" cy="421555"/>
          </a:xfrm>
        </p:spPr>
        <p:txBody>
          <a:bodyPr/>
          <a:lstStyle/>
          <a:p>
            <a:r>
              <a:rPr lang="ru-RU" dirty="0"/>
              <a:t>ОБРАЗЕЦ ЗАГОЛОВКА</a:t>
            </a:r>
          </a:p>
        </p:txBody>
      </p:sp>
    </p:spTree>
    <p:extLst>
      <p:ext uri="{BB962C8B-B14F-4D97-AF65-F5344CB8AC3E}">
        <p14:creationId xmlns:p14="http://schemas.microsoft.com/office/powerpoint/2010/main" val="19493792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Заголовок 1"/>
          <p:cNvSpPr>
            <a:spLocks noGrp="1"/>
          </p:cNvSpPr>
          <p:nvPr>
            <p:ph type="title"/>
          </p:nvPr>
        </p:nvSpPr>
        <p:spPr>
          <a:xfrm>
            <a:off x="673390" y="292807"/>
            <a:ext cx="7899138" cy="421555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ru-RU" dirty="0" smtClean="0"/>
              <a:t>ОБРАЗЕЦ ЗАГОЛОВКА</a:t>
            </a:r>
            <a:endParaRPr lang="ru-RU" dirty="0"/>
          </a:p>
        </p:txBody>
      </p:sp>
      <p:pic>
        <p:nvPicPr>
          <p:cNvPr id="1026" name="Picture 2" descr="C:\Users\Asus\Desktop\о компании_презентация\боковина_Монтажная область 1.png"/>
          <p:cNvPicPr>
            <a:picLocks noChangeAspect="1" noChangeArrowheads="1"/>
          </p:cNvPicPr>
          <p:nvPr userDrawn="1"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0" y="0"/>
            <a:ext cx="9217025" cy="513588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669345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6" r:id="rId7"/>
    <p:sldLayoutId id="2147483657" r:id="rId8"/>
    <p:sldLayoutId id="2147483658" r:id="rId9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2000" b="1" kern="1200">
          <a:solidFill>
            <a:schemeClr val="tx1">
              <a:lumMod val="65000"/>
              <a:lumOff val="35000"/>
            </a:schemeClr>
          </a:solidFill>
          <a:latin typeface="Arial Narrow" pitchFamily="34" charset="0"/>
          <a:ea typeface="+mj-ea"/>
          <a:cs typeface="Arial" panose="020B0604020202020204" pitchFamily="34" charset="0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emf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2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7.png"/><Relationship Id="rId3" Type="http://schemas.openxmlformats.org/officeDocument/2006/relationships/image" Target="../media/image143.png"/><Relationship Id="rId7" Type="http://schemas.openxmlformats.org/officeDocument/2006/relationships/image" Target="../media/image14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5.png"/><Relationship Id="rId5" Type="http://schemas.openxmlformats.org/officeDocument/2006/relationships/image" Target="../media/image144.png"/><Relationship Id="rId4" Type="http://schemas.openxmlformats.org/officeDocument/2006/relationships/image" Target="../media/image90.png"/><Relationship Id="rId9" Type="http://schemas.openxmlformats.org/officeDocument/2006/relationships/image" Target="../media/image19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8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9.png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png"/><Relationship Id="rId9" Type="http://schemas.openxmlformats.org/officeDocument/2006/relationships/image" Target="../media/image11.emf"/></Relationships>
</file>

<file path=ppt/slides/_rels/slide1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4.png"/><Relationship Id="rId3" Type="http://schemas.openxmlformats.org/officeDocument/2006/relationships/image" Target="../media/image19.png"/><Relationship Id="rId7" Type="http://schemas.openxmlformats.org/officeDocument/2006/relationships/image" Target="../media/image153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2.png"/><Relationship Id="rId5" Type="http://schemas.openxmlformats.org/officeDocument/2006/relationships/image" Target="../media/image151.png"/><Relationship Id="rId4" Type="http://schemas.openxmlformats.org/officeDocument/2006/relationships/image" Target="../media/image150.png"/><Relationship Id="rId9" Type="http://schemas.openxmlformats.org/officeDocument/2006/relationships/image" Target="../media/image15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6.png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8.png"/><Relationship Id="rId5" Type="http://schemas.openxmlformats.org/officeDocument/2006/relationships/image" Target="../media/image157.png"/><Relationship Id="rId4" Type="http://schemas.openxmlformats.org/officeDocument/2006/relationships/image" Target="../media/image156.png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1.png"/><Relationship Id="rId5" Type="http://schemas.openxmlformats.org/officeDocument/2006/relationships/image" Target="../media/image160.png"/><Relationship Id="rId4" Type="http://schemas.openxmlformats.org/officeDocument/2006/relationships/image" Target="../media/image159.png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4.jpe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3.png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4.png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7.png"/><Relationship Id="rId5" Type="http://schemas.openxmlformats.org/officeDocument/2006/relationships/image" Target="../media/image166.png"/><Relationship Id="rId4" Type="http://schemas.openxmlformats.org/officeDocument/2006/relationships/image" Target="../media/image165.png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8.png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9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emf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2.png"/><Relationship Id="rId4" Type="http://schemas.openxmlformats.org/officeDocument/2006/relationships/image" Target="../media/image171.png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3.emf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75.png"/><Relationship Id="rId4" Type="http://schemas.openxmlformats.org/officeDocument/2006/relationships/image" Target="../media/image174.png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6.png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7.png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8.png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emf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0.png"/><Relationship Id="rId2" Type="http://schemas.openxmlformats.org/officeDocument/2006/relationships/image" Target="../media/image17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83.png"/><Relationship Id="rId5" Type="http://schemas.openxmlformats.org/officeDocument/2006/relationships/image" Target="../media/image182.png"/><Relationship Id="rId4" Type="http://schemas.openxmlformats.org/officeDocument/2006/relationships/image" Target="../media/image18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19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3.emf"/><Relationship Id="rId4" Type="http://schemas.openxmlformats.org/officeDocument/2006/relationships/image" Target="../media/image32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7.emf"/><Relationship Id="rId5" Type="http://schemas.openxmlformats.org/officeDocument/2006/relationships/oleObject" Target="../embeddings/oleObject1.bin"/><Relationship Id="rId4" Type="http://schemas.openxmlformats.org/officeDocument/2006/relationships/image" Target="../media/image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9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5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54.emf"/><Relationship Id="rId4" Type="http://schemas.openxmlformats.org/officeDocument/2006/relationships/oleObject" Target="../embeddings/oleObject2.bin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6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5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6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19.png"/><Relationship Id="rId4" Type="http://schemas.openxmlformats.org/officeDocument/2006/relationships/image" Target="../media/image58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7" Type="http://schemas.openxmlformats.org/officeDocument/2006/relationships/image" Target="../media/image63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2.emf"/><Relationship Id="rId5" Type="http://schemas.openxmlformats.org/officeDocument/2006/relationships/package" Target="../embeddings/_________Microsoft_Visio.vsdx"/><Relationship Id="rId4" Type="http://schemas.openxmlformats.org/officeDocument/2006/relationships/image" Target="../media/image1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image" Target="../media/image19.png"/><Relationship Id="rId7" Type="http://schemas.openxmlformats.org/officeDocument/2006/relationships/image" Target="../media/image7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Relationship Id="rId9" Type="http://schemas.openxmlformats.org/officeDocument/2006/relationships/image" Target="../media/image74.png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19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7.png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2.png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6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6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6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6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6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6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6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94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3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pn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Relationship Id="rId9" Type="http://schemas.openxmlformats.org/officeDocument/2006/relationships/image" Target="../media/image19.png"/></Relationships>
</file>

<file path=ppt/slides/_rels/slide9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11.png"/><Relationship Id="rId18" Type="http://schemas.openxmlformats.org/officeDocument/2006/relationships/image" Target="../media/image116.png"/><Relationship Id="rId26" Type="http://schemas.openxmlformats.org/officeDocument/2006/relationships/image" Target="../media/image124.png"/><Relationship Id="rId39" Type="http://schemas.openxmlformats.org/officeDocument/2006/relationships/image" Target="../media/image137.png"/><Relationship Id="rId21" Type="http://schemas.openxmlformats.org/officeDocument/2006/relationships/image" Target="../media/image119.png"/><Relationship Id="rId34" Type="http://schemas.openxmlformats.org/officeDocument/2006/relationships/image" Target="../media/image132.png"/><Relationship Id="rId7" Type="http://schemas.openxmlformats.org/officeDocument/2006/relationships/image" Target="../media/image105.png"/><Relationship Id="rId12" Type="http://schemas.openxmlformats.org/officeDocument/2006/relationships/image" Target="../media/image110.png"/><Relationship Id="rId17" Type="http://schemas.openxmlformats.org/officeDocument/2006/relationships/image" Target="../media/image115.png"/><Relationship Id="rId25" Type="http://schemas.openxmlformats.org/officeDocument/2006/relationships/image" Target="../media/image123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2" Type="http://schemas.openxmlformats.org/officeDocument/2006/relationships/notesSlide" Target="../notesSlides/notesSlide78.xml"/><Relationship Id="rId16" Type="http://schemas.openxmlformats.org/officeDocument/2006/relationships/image" Target="../media/image114.png"/><Relationship Id="rId20" Type="http://schemas.openxmlformats.org/officeDocument/2006/relationships/image" Target="../media/image118.png"/><Relationship Id="rId29" Type="http://schemas.openxmlformats.org/officeDocument/2006/relationships/image" Target="../media/image1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png"/><Relationship Id="rId11" Type="http://schemas.openxmlformats.org/officeDocument/2006/relationships/image" Target="../media/image109.png"/><Relationship Id="rId24" Type="http://schemas.openxmlformats.org/officeDocument/2006/relationships/image" Target="../media/image122.png"/><Relationship Id="rId32" Type="http://schemas.openxmlformats.org/officeDocument/2006/relationships/image" Target="../media/image130.png"/><Relationship Id="rId37" Type="http://schemas.openxmlformats.org/officeDocument/2006/relationships/image" Target="../media/image135.png"/><Relationship Id="rId40" Type="http://schemas.openxmlformats.org/officeDocument/2006/relationships/image" Target="../media/image19.png"/><Relationship Id="rId5" Type="http://schemas.openxmlformats.org/officeDocument/2006/relationships/image" Target="../media/image103.png"/><Relationship Id="rId15" Type="http://schemas.openxmlformats.org/officeDocument/2006/relationships/image" Target="../media/image113.png"/><Relationship Id="rId23" Type="http://schemas.openxmlformats.org/officeDocument/2006/relationships/image" Target="../media/image121.png"/><Relationship Id="rId28" Type="http://schemas.openxmlformats.org/officeDocument/2006/relationships/image" Target="../media/image126.png"/><Relationship Id="rId36" Type="http://schemas.openxmlformats.org/officeDocument/2006/relationships/image" Target="../media/image134.png"/><Relationship Id="rId10" Type="http://schemas.openxmlformats.org/officeDocument/2006/relationships/image" Target="../media/image108.png"/><Relationship Id="rId19" Type="http://schemas.openxmlformats.org/officeDocument/2006/relationships/image" Target="../media/image117.png"/><Relationship Id="rId31" Type="http://schemas.openxmlformats.org/officeDocument/2006/relationships/image" Target="../media/image129.png"/><Relationship Id="rId4" Type="http://schemas.openxmlformats.org/officeDocument/2006/relationships/image" Target="../media/image102.png"/><Relationship Id="rId9" Type="http://schemas.openxmlformats.org/officeDocument/2006/relationships/image" Target="../media/image107.png"/><Relationship Id="rId14" Type="http://schemas.openxmlformats.org/officeDocument/2006/relationships/image" Target="../media/image112.png"/><Relationship Id="rId22" Type="http://schemas.openxmlformats.org/officeDocument/2006/relationships/image" Target="../media/image120.png"/><Relationship Id="rId27" Type="http://schemas.openxmlformats.org/officeDocument/2006/relationships/image" Target="../media/image125.png"/><Relationship Id="rId30" Type="http://schemas.openxmlformats.org/officeDocument/2006/relationships/image" Target="../media/image128.png"/><Relationship Id="rId35" Type="http://schemas.openxmlformats.org/officeDocument/2006/relationships/image" Target="../media/image133.png"/><Relationship Id="rId8" Type="http://schemas.openxmlformats.org/officeDocument/2006/relationships/image" Target="../media/image106.png"/><Relationship Id="rId3" Type="http://schemas.openxmlformats.org/officeDocument/2006/relationships/image" Target="../media/image101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8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9.png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Asus\Desktop\о компании_презентация\титул лист о компании.ti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-85726" y="0"/>
            <a:ext cx="9229726" cy="5157788"/>
          </a:xfrm>
          <a:prstGeom prst="rect">
            <a:avLst/>
          </a:prstGeom>
          <a:noFill/>
        </p:spPr>
      </p:pic>
      <p:sp>
        <p:nvSpPr>
          <p:cNvPr id="17" name="TextBox 16"/>
          <p:cNvSpPr txBox="1"/>
          <p:nvPr/>
        </p:nvSpPr>
        <p:spPr>
          <a:xfrm>
            <a:off x="244214" y="845096"/>
            <a:ext cx="3823730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</a:rPr>
              <a:t>Разработка моделей и расчет балансов</a:t>
            </a:r>
            <a:endParaRPr lang="en-US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itchFamily="34" charset="0"/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44214" y="744857"/>
            <a:ext cx="3613406" cy="45719"/>
          </a:xfrm>
          <a:prstGeom prst="rect">
            <a:avLst/>
          </a:prstGeom>
          <a:solidFill>
            <a:srgbClr val="4CBEC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TextBox 7"/>
          <p:cNvSpPr txBox="1"/>
          <p:nvPr/>
        </p:nvSpPr>
        <p:spPr>
          <a:xfrm>
            <a:off x="214282" y="357172"/>
            <a:ext cx="666197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4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Arial" pitchFamily="34" charset="0"/>
              </a:rPr>
              <a:t>Система расчета материальных балансов </a:t>
            </a:r>
            <a:r>
              <a:rPr lang="en-US" sz="24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Arial" pitchFamily="34" charset="0"/>
              </a:rPr>
              <a:t>I-DRMS</a:t>
            </a:r>
            <a:endParaRPr lang="ru-RU" sz="2400" b="1" dirty="0">
              <a:solidFill>
                <a:schemeClr val="tx1">
                  <a:lumMod val="65000"/>
                  <a:lumOff val="35000"/>
                </a:schemeClr>
              </a:solidFill>
              <a:latin typeface="Arial Narrow" pitchFamily="34" charset="0"/>
              <a:cs typeface="Arial" pitchFamily="34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54656" y="1406717"/>
            <a:ext cx="500066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Arial" pitchFamily="34" charset="0"/>
              </a:rPr>
              <a:t>20</a:t>
            </a:r>
            <a:r>
              <a:rPr lang="en-US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Arial" pitchFamily="34" charset="0"/>
              </a:rPr>
              <a:t>22</a:t>
            </a:r>
            <a:endParaRPr lang="ru-RU" sz="2000" dirty="0" smtClean="0">
              <a:solidFill>
                <a:schemeClr val="tx1">
                  <a:lumMod val="65000"/>
                  <a:lumOff val="35000"/>
                </a:schemeClr>
              </a:solidFill>
              <a:latin typeface="Arial Narrow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3932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2875487"/>
            <a:ext cx="2312213" cy="95706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058404" y="8624"/>
            <a:ext cx="7184758" cy="571504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Производственный учет. Материальный баланс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128" y="1731460"/>
            <a:ext cx="1630406" cy="24765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825228"/>
            <a:ext cx="2875444" cy="8386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8" y="3121372"/>
            <a:ext cx="2875444" cy="8386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256" y="1999962"/>
            <a:ext cx="2312213" cy="9077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5927" y="1491474"/>
            <a:ext cx="2895207" cy="8386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0783" y="2545308"/>
            <a:ext cx="2895207" cy="83866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5927" y="3533283"/>
            <a:ext cx="2895207" cy="83866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792482" y="9244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tabLst/>
              <a:defRPr/>
            </a:pPr>
            <a:endParaRPr lang="en-US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16" name="Прямоугольник 15"/>
          <p:cNvSpPr/>
          <p:nvPr/>
        </p:nvSpPr>
        <p:spPr>
          <a:xfrm>
            <a:off x="1619672" y="483518"/>
            <a:ext cx="745733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Закон сохранения массы гласит: Масса веществ, вступающих в реакцию, равна массе веществ, образующихся в результате реакции. </a:t>
            </a:r>
          </a:p>
        </p:txBody>
      </p:sp>
      <p:sp>
        <p:nvSpPr>
          <p:cNvPr id="17" name="Прямоугольник 16"/>
          <p:cNvSpPr/>
          <p:nvPr/>
        </p:nvSpPr>
        <p:spPr>
          <a:xfrm>
            <a:off x="564344" y="4416259"/>
            <a:ext cx="8172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ea typeface="MS PGothic" pitchFamily="34" charset="-128"/>
              </a:rPr>
              <a:t>Запасы на начало периода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+ 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MS PGothic" pitchFamily="34" charset="-128"/>
              </a:rPr>
              <a:t>Поступление сырья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= 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	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	 =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ea typeface="MS PGothic" pitchFamily="34" charset="-128"/>
              </a:rPr>
              <a:t>Запасы на конец периода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+ 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MS PGothic" pitchFamily="34" charset="-128"/>
              </a:rPr>
              <a:t>Выработка продукции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+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ea typeface="MS PGothic" pitchFamily="34" charset="-128"/>
              </a:rPr>
              <a:t>Потери</a:t>
            </a:r>
            <a:endParaRPr lang="ru-RU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053368" y="1825228"/>
            <a:ext cx="68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100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4878606" y="3488974"/>
            <a:ext cx="68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120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0" name="Прямоугольник 19"/>
          <p:cNvSpPr/>
          <p:nvPr/>
        </p:nvSpPr>
        <p:spPr>
          <a:xfrm>
            <a:off x="2051582" y="3119642"/>
            <a:ext cx="68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70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878606" y="2545308"/>
            <a:ext cx="68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10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2" name="Прямоугольник 21"/>
          <p:cNvSpPr/>
          <p:nvPr/>
        </p:nvSpPr>
        <p:spPr>
          <a:xfrm>
            <a:off x="8019486" y="1651811"/>
            <a:ext cx="68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10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3" name="Прямоугольник 22"/>
          <p:cNvSpPr/>
          <p:nvPr/>
        </p:nvSpPr>
        <p:spPr>
          <a:xfrm>
            <a:off x="4878606" y="1488981"/>
            <a:ext cx="68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40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8019486" y="3818817"/>
            <a:ext cx="68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0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83364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993228"/>
            <a:ext cx="6707981" cy="2583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Настройка комплекса </a:t>
            </a:r>
            <a:r>
              <a:rPr lang="en-US" sz="2700" kern="0" dirty="0">
                <a:solidFill>
                  <a:srgbClr val="8CC63F"/>
                </a:solidFill>
              </a:rPr>
              <a:t>I-DRMS </a:t>
            </a:r>
            <a:r>
              <a:rPr lang="ru-RU" sz="2700" kern="0" dirty="0">
                <a:solidFill>
                  <a:srgbClr val="8CC63F"/>
                </a:solidFill>
              </a:rPr>
              <a:t>для работы с классическим </a:t>
            </a:r>
            <a:r>
              <a:rPr lang="ru-RU" sz="2700" kern="0" dirty="0" err="1">
                <a:solidFill>
                  <a:srgbClr val="8CC63F"/>
                </a:solidFill>
              </a:rPr>
              <a:t>солвером</a:t>
            </a:r>
            <a:endParaRPr lang="ru-RU" sz="2700" kern="0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648100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768569"/>
          </a:xfrm>
        </p:spPr>
        <p:txBody>
          <a:bodyPr/>
          <a:lstStyle/>
          <a:p>
            <a:pPr algn="ctr">
              <a:lnSpc>
                <a:spcPct val="100000"/>
              </a:lnSpc>
              <a:buClrTx/>
              <a:buFontTx/>
            </a:pPr>
            <a:r>
              <a:rPr lang="ru-RU" dirty="0" smtClean="0">
                <a:solidFill>
                  <a:srgbClr val="8CC63F"/>
                </a:solidFill>
              </a:rPr>
              <a:t>I-DRMS\MB: классический </a:t>
            </a:r>
            <a:r>
              <a:rPr lang="ru-RU" dirty="0" err="1" smtClean="0">
                <a:solidFill>
                  <a:srgbClr val="8CC63F"/>
                </a:solidFill>
              </a:rPr>
              <a:t>солвер</a:t>
            </a:r>
            <a:endParaRPr lang="ru-RU" dirty="0">
              <a:solidFill>
                <a:srgbClr val="8CC63F"/>
              </a:solidFill>
            </a:endParaRP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1187976" y="543904"/>
            <a:ext cx="6765726" cy="431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ru-RU" sz="1500" b="1" dirty="0">
                <a:solidFill>
                  <a:srgbClr val="5F5F5F"/>
                </a:solidFill>
              </a:rPr>
              <a:t>Настройка сервера.</a:t>
            </a:r>
          </a:p>
          <a:p>
            <a:pPr algn="l"/>
            <a:r>
              <a:rPr lang="ru-RU" sz="1350" dirty="0">
                <a:solidFill>
                  <a:srgbClr val="5F5F5F"/>
                </a:solidFill>
              </a:rPr>
              <a:t>Переменные для </a:t>
            </a:r>
            <a:r>
              <a:rPr lang="ru-RU" sz="1350" dirty="0" err="1">
                <a:solidFill>
                  <a:srgbClr val="5F5F5F"/>
                </a:solidFill>
              </a:rPr>
              <a:t>солвера</a:t>
            </a:r>
            <a:r>
              <a:rPr lang="ru-RU" sz="1350" dirty="0">
                <a:solidFill>
                  <a:srgbClr val="5F5F5F"/>
                </a:solidFill>
              </a:rPr>
              <a:t> формируются в соответствии с настроенными в файле </a:t>
            </a:r>
            <a:r>
              <a:rPr lang="en-US" sz="1350" b="1" dirty="0" err="1">
                <a:solidFill>
                  <a:srgbClr val="5F5F5F"/>
                </a:solidFill>
              </a:rPr>
              <a:t>Indusoft.MB.ServerHost.exe.config</a:t>
            </a:r>
            <a:r>
              <a:rPr lang="en-US" sz="1350" b="1" dirty="0">
                <a:solidFill>
                  <a:srgbClr val="5F5F5F"/>
                </a:solidFill>
              </a:rPr>
              <a:t> </a:t>
            </a:r>
            <a:r>
              <a:rPr lang="ru-RU" sz="1350" dirty="0">
                <a:solidFill>
                  <a:srgbClr val="5F5F5F"/>
                </a:solidFill>
              </a:rPr>
              <a:t>ключами: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200" dirty="0" err="1">
                <a:solidFill>
                  <a:srgbClr val="5F5F5F"/>
                </a:solidFill>
              </a:rPr>
              <a:t>MeasuredColumn</a:t>
            </a:r>
            <a:r>
              <a:rPr lang="en-US" sz="1200" dirty="0">
                <a:solidFill>
                  <a:srgbClr val="5F5F5F"/>
                </a:solidFill>
              </a:rPr>
              <a:t> – </a:t>
            </a:r>
            <a:r>
              <a:rPr lang="ru-RU" sz="1200" dirty="0">
                <a:solidFill>
                  <a:srgbClr val="5F5F5F"/>
                </a:solidFill>
              </a:rPr>
              <a:t>наименование столбца с измеренным значением: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	&lt;</a:t>
            </a:r>
            <a:r>
              <a:rPr lang="en-US" sz="1200" dirty="0">
                <a:solidFill>
                  <a:srgbClr val="5F5F5F"/>
                </a:solidFill>
              </a:rPr>
              <a:t>add key="</a:t>
            </a:r>
            <a:r>
              <a:rPr lang="en-US" sz="1200" dirty="0" err="1">
                <a:solidFill>
                  <a:srgbClr val="5F5F5F"/>
                </a:solidFill>
              </a:rPr>
              <a:t>MeasuredColumn</a:t>
            </a:r>
            <a:r>
              <a:rPr lang="en-US" sz="1200" dirty="0">
                <a:solidFill>
                  <a:srgbClr val="5F5F5F"/>
                </a:solidFill>
              </a:rPr>
              <a:t>" value="Measured" /&gt;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200" dirty="0" err="1">
                <a:solidFill>
                  <a:srgbClr val="5F5F5F"/>
                </a:solidFill>
              </a:rPr>
              <a:t>ToleranceColumn</a:t>
            </a:r>
            <a:r>
              <a:rPr lang="en-US" sz="1200" dirty="0">
                <a:solidFill>
                  <a:srgbClr val="5F5F5F"/>
                </a:solidFill>
              </a:rPr>
              <a:t> – </a:t>
            </a:r>
            <a:r>
              <a:rPr lang="ru-RU" sz="1200" dirty="0">
                <a:solidFill>
                  <a:srgbClr val="5F5F5F"/>
                </a:solidFill>
              </a:rPr>
              <a:t>наименование столбца с погрешностью: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	&lt;</a:t>
            </a:r>
            <a:r>
              <a:rPr lang="en-US" sz="1200" dirty="0">
                <a:solidFill>
                  <a:srgbClr val="5F5F5F"/>
                </a:solidFill>
              </a:rPr>
              <a:t>add key="</a:t>
            </a:r>
            <a:r>
              <a:rPr lang="en-US" sz="1200" dirty="0" err="1">
                <a:solidFill>
                  <a:srgbClr val="5F5F5F"/>
                </a:solidFill>
              </a:rPr>
              <a:t>ToleranceColumn</a:t>
            </a:r>
            <a:r>
              <a:rPr lang="en-US" sz="1200" dirty="0">
                <a:solidFill>
                  <a:srgbClr val="5F5F5F"/>
                </a:solidFill>
              </a:rPr>
              <a:t>" value="Tolerance" /&gt;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200" dirty="0" err="1">
                <a:solidFill>
                  <a:srgbClr val="5F5F5F"/>
                </a:solidFill>
              </a:rPr>
              <a:t>ObjectStatusColumn</a:t>
            </a:r>
            <a:r>
              <a:rPr lang="en-US" sz="1200" dirty="0">
                <a:solidFill>
                  <a:srgbClr val="5F5F5F"/>
                </a:solidFill>
              </a:rPr>
              <a:t> – </a:t>
            </a:r>
            <a:r>
              <a:rPr lang="ru-RU" sz="1200" dirty="0">
                <a:solidFill>
                  <a:srgbClr val="5F5F5F"/>
                </a:solidFill>
              </a:rPr>
              <a:t>наименование столбца статуса объекта: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	&lt;</a:t>
            </a:r>
            <a:r>
              <a:rPr lang="en-US" sz="1200" dirty="0">
                <a:solidFill>
                  <a:srgbClr val="5F5F5F"/>
                </a:solidFill>
              </a:rPr>
              <a:t>add key="</a:t>
            </a:r>
            <a:r>
              <a:rPr lang="en-US" sz="1200" dirty="0" err="1">
                <a:solidFill>
                  <a:srgbClr val="5F5F5F"/>
                </a:solidFill>
              </a:rPr>
              <a:t>ObjectStatusColumn</a:t>
            </a:r>
            <a:r>
              <a:rPr lang="en-US" sz="1200" dirty="0">
                <a:solidFill>
                  <a:srgbClr val="5F5F5F"/>
                </a:solidFill>
              </a:rPr>
              <a:t>" value="</a:t>
            </a:r>
            <a:r>
              <a:rPr lang="en-US" sz="1200" dirty="0" err="1">
                <a:solidFill>
                  <a:srgbClr val="5F5F5F"/>
                </a:solidFill>
              </a:rPr>
              <a:t>ObjectStatus</a:t>
            </a:r>
            <a:r>
              <a:rPr lang="en-US" sz="1200" dirty="0">
                <a:solidFill>
                  <a:srgbClr val="5F5F5F"/>
                </a:solidFill>
              </a:rPr>
              <a:t>" /&gt;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200" dirty="0" err="1">
                <a:solidFill>
                  <a:srgbClr val="5F5F5F"/>
                </a:solidFill>
              </a:rPr>
              <a:t>ReconciledColumn</a:t>
            </a:r>
            <a:r>
              <a:rPr lang="en-US" sz="1200" dirty="0">
                <a:solidFill>
                  <a:srgbClr val="5F5F5F"/>
                </a:solidFill>
              </a:rPr>
              <a:t> – </a:t>
            </a:r>
            <a:r>
              <a:rPr lang="ru-RU" sz="1200" dirty="0">
                <a:solidFill>
                  <a:srgbClr val="5F5F5F"/>
                </a:solidFill>
              </a:rPr>
              <a:t>наименование столбца согласованного значения: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	&lt;</a:t>
            </a:r>
            <a:r>
              <a:rPr lang="en-US" sz="1200" dirty="0">
                <a:solidFill>
                  <a:srgbClr val="5F5F5F"/>
                </a:solidFill>
              </a:rPr>
              <a:t>add key="</a:t>
            </a:r>
            <a:r>
              <a:rPr lang="en-US" sz="1200" dirty="0" err="1">
                <a:solidFill>
                  <a:srgbClr val="5F5F5F"/>
                </a:solidFill>
              </a:rPr>
              <a:t>ReconciledColumn</a:t>
            </a:r>
            <a:r>
              <a:rPr lang="en-US" sz="1200" dirty="0">
                <a:solidFill>
                  <a:srgbClr val="5F5F5F"/>
                </a:solidFill>
              </a:rPr>
              <a:t>" value="Reconciled" /&gt;</a:t>
            </a:r>
            <a:endParaRPr lang="ru-RU" sz="120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При найденном решении данные выгружаются в поле, указанное в </a:t>
            </a:r>
            <a:r>
              <a:rPr lang="en-US" sz="1350" dirty="0" err="1">
                <a:solidFill>
                  <a:srgbClr val="5F5F5F"/>
                </a:solidFill>
              </a:rPr>
              <a:t>ReconciledColumn</a:t>
            </a:r>
            <a:r>
              <a:rPr lang="en-US" sz="1350" dirty="0">
                <a:solidFill>
                  <a:srgbClr val="5F5F5F"/>
                </a:solidFill>
              </a:rPr>
              <a:t>.</a:t>
            </a:r>
            <a:endParaRPr lang="ru-RU" sz="135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500" b="1" dirty="0">
                <a:solidFill>
                  <a:srgbClr val="5F5F5F"/>
                </a:solidFill>
              </a:rPr>
              <a:t>Настройка клиента.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В файле </a:t>
            </a:r>
            <a:r>
              <a:rPr lang="en-US" sz="1350" b="1" dirty="0" err="1">
                <a:solidFill>
                  <a:srgbClr val="5F5F5F"/>
                </a:solidFill>
              </a:rPr>
              <a:t>Indusoft.MB.Client.exe.config</a:t>
            </a:r>
            <a:r>
              <a:rPr lang="ru-RU" sz="1350" b="1" dirty="0">
                <a:solidFill>
                  <a:srgbClr val="5F5F5F"/>
                </a:solidFill>
              </a:rPr>
              <a:t> </a:t>
            </a:r>
            <a:r>
              <a:rPr lang="ru-RU" sz="1350" dirty="0">
                <a:solidFill>
                  <a:srgbClr val="5F5F5F"/>
                </a:solidFill>
              </a:rPr>
              <a:t>необходимо настроить доступность функционала запуска </a:t>
            </a:r>
            <a:r>
              <a:rPr lang="ru-RU" sz="1350" dirty="0" err="1">
                <a:solidFill>
                  <a:srgbClr val="5F5F5F"/>
                </a:solidFill>
              </a:rPr>
              <a:t>солвера</a:t>
            </a:r>
            <a:r>
              <a:rPr lang="ru-RU" sz="1350" dirty="0">
                <a:solidFill>
                  <a:srgbClr val="5F5F5F"/>
                </a:solidFill>
              </a:rPr>
              <a:t> в АРМе: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	</a:t>
            </a:r>
            <a:r>
              <a:rPr lang="ru-RU" sz="1200" dirty="0">
                <a:solidFill>
                  <a:srgbClr val="5F5F5F"/>
                </a:solidFill>
              </a:rPr>
              <a:t>&lt;</a:t>
            </a:r>
            <a:r>
              <a:rPr lang="ru-RU" sz="1200" dirty="0" err="1">
                <a:solidFill>
                  <a:srgbClr val="5F5F5F"/>
                </a:solidFill>
              </a:rPr>
              <a:t>add</a:t>
            </a:r>
            <a:r>
              <a:rPr lang="ru-RU" sz="1200" dirty="0">
                <a:solidFill>
                  <a:srgbClr val="5F5F5F"/>
                </a:solidFill>
              </a:rPr>
              <a:t> </a:t>
            </a:r>
            <a:r>
              <a:rPr lang="ru-RU" sz="1200" dirty="0" err="1">
                <a:solidFill>
                  <a:srgbClr val="5F5F5F"/>
                </a:solidFill>
              </a:rPr>
              <a:t>key</a:t>
            </a:r>
            <a:r>
              <a:rPr lang="ru-RU" sz="1200" dirty="0">
                <a:solidFill>
                  <a:srgbClr val="5F5F5F"/>
                </a:solidFill>
              </a:rPr>
              <a:t>="</a:t>
            </a:r>
            <a:r>
              <a:rPr lang="ru-RU" sz="1200" dirty="0" err="1">
                <a:solidFill>
                  <a:srgbClr val="5F5F5F"/>
                </a:solidFill>
              </a:rPr>
              <a:t>EnableSolverButton</a:t>
            </a:r>
            <a:r>
              <a:rPr lang="ru-RU" sz="1200" dirty="0">
                <a:solidFill>
                  <a:srgbClr val="5F5F5F"/>
                </a:solidFill>
              </a:rPr>
              <a:t>" </a:t>
            </a:r>
            <a:r>
              <a:rPr lang="ru-RU" sz="1200" dirty="0" err="1">
                <a:solidFill>
                  <a:srgbClr val="5F5F5F"/>
                </a:solidFill>
              </a:rPr>
              <a:t>value</a:t>
            </a:r>
            <a:r>
              <a:rPr lang="ru-RU" sz="1200" dirty="0">
                <a:solidFill>
                  <a:srgbClr val="5F5F5F"/>
                </a:solidFill>
              </a:rPr>
              <a:t>="</a:t>
            </a:r>
            <a:r>
              <a:rPr lang="ru-RU" sz="1200" dirty="0" err="1">
                <a:solidFill>
                  <a:srgbClr val="5F5F5F"/>
                </a:solidFill>
              </a:rPr>
              <a:t>true</a:t>
            </a:r>
            <a:r>
              <a:rPr lang="ru-RU" sz="1200" dirty="0">
                <a:solidFill>
                  <a:srgbClr val="5F5F5F"/>
                </a:solidFill>
              </a:rPr>
              <a:t>" /&gt;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en-US" sz="1350" dirty="0">
              <a:solidFill>
                <a:srgbClr val="5F5F5F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88710" y="4264346"/>
            <a:ext cx="1683587" cy="562902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1088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42" grpId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768569"/>
          </a:xfrm>
        </p:spPr>
        <p:txBody>
          <a:bodyPr/>
          <a:lstStyle/>
          <a:p>
            <a:pPr algn="ctr">
              <a:lnSpc>
                <a:spcPct val="100000"/>
              </a:lnSpc>
              <a:buClrTx/>
              <a:buFontTx/>
            </a:pPr>
            <a:r>
              <a:rPr lang="ru-RU" dirty="0" smtClean="0">
                <a:solidFill>
                  <a:srgbClr val="8CC63F"/>
                </a:solidFill>
              </a:rPr>
              <a:t>I-DRMS\MB: классический </a:t>
            </a:r>
            <a:r>
              <a:rPr lang="ru-RU" dirty="0" err="1" smtClean="0">
                <a:solidFill>
                  <a:srgbClr val="8CC63F"/>
                </a:solidFill>
              </a:rPr>
              <a:t>солвер</a:t>
            </a:r>
            <a:r>
              <a:rPr lang="ru-RU" dirty="0" smtClean="0">
                <a:solidFill>
                  <a:srgbClr val="8CC63F"/>
                </a:solidFill>
              </a:rPr>
              <a:t>. Особенности работы</a:t>
            </a:r>
            <a:endParaRPr lang="ru-RU" dirty="0">
              <a:solidFill>
                <a:srgbClr val="8CC63F"/>
              </a:solidFill>
            </a:endParaRP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1187976" y="1016875"/>
            <a:ext cx="6765726" cy="31136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ru-RU" sz="1350" dirty="0">
                <a:solidFill>
                  <a:srgbClr val="5F5F5F"/>
                </a:solidFill>
              </a:rPr>
              <a:t>Классический </a:t>
            </a:r>
            <a:r>
              <a:rPr lang="ru-RU" sz="1350" dirty="0" err="1">
                <a:solidFill>
                  <a:srgbClr val="5F5F5F"/>
                </a:solidFill>
              </a:rPr>
              <a:t>солвер</a:t>
            </a:r>
            <a:r>
              <a:rPr lang="ru-RU" sz="1350" dirty="0">
                <a:solidFill>
                  <a:srgbClr val="5F5F5F"/>
                </a:solidFill>
              </a:rPr>
              <a:t> – </a:t>
            </a:r>
            <a:r>
              <a:rPr lang="ru-RU" sz="1350" dirty="0" err="1">
                <a:solidFill>
                  <a:srgbClr val="5F5F5F"/>
                </a:solidFill>
              </a:rPr>
              <a:t>солвер</a:t>
            </a:r>
            <a:r>
              <a:rPr lang="ru-RU" sz="1350" dirty="0">
                <a:solidFill>
                  <a:srgbClr val="5F5F5F"/>
                </a:solidFill>
              </a:rPr>
              <a:t> с минимальным набором возможностей. Предназначен для решения задачи получения согласованного МБ без учета метрологических и технологических ограничений. Основные особенности в работе </a:t>
            </a:r>
            <a:r>
              <a:rPr lang="ru-RU" sz="1350" dirty="0" err="1">
                <a:solidFill>
                  <a:srgbClr val="5F5F5F"/>
                </a:solidFill>
              </a:rPr>
              <a:t>солвера</a:t>
            </a:r>
            <a:r>
              <a:rPr lang="ru-RU" sz="1350" dirty="0">
                <a:solidFill>
                  <a:srgbClr val="5F5F5F"/>
                </a:solidFill>
              </a:rPr>
              <a:t>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b="1" dirty="0">
                <a:solidFill>
                  <a:srgbClr val="5F5F5F"/>
                </a:solidFill>
              </a:rPr>
              <a:t>Не корректируются потоки и остатки с нулевой погрешностью </a:t>
            </a:r>
            <a:r>
              <a:rPr lang="ru-RU" sz="1350" dirty="0">
                <a:solidFill>
                  <a:srgbClr val="5F5F5F"/>
                </a:solidFill>
              </a:rPr>
              <a:t>(абсолютная погрешность равна нулю).</a:t>
            </a:r>
            <a:endParaRPr lang="en-US" sz="13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b="1" dirty="0">
                <a:solidFill>
                  <a:srgbClr val="5F5F5F"/>
                </a:solidFill>
              </a:rPr>
              <a:t>Не корректируются потоки с нулевыми расходами и нулевые остатки на конец</a:t>
            </a:r>
            <a:r>
              <a:rPr lang="ru-RU" sz="1350" dirty="0">
                <a:solidFill>
                  <a:srgbClr val="5F5F5F"/>
                </a:solidFill>
              </a:rPr>
              <a:t> расчетного периода. </a:t>
            </a:r>
            <a:endParaRPr lang="en-US" sz="13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b="1" dirty="0">
                <a:solidFill>
                  <a:srgbClr val="5F5F5F"/>
                </a:solidFill>
              </a:rPr>
              <a:t>Не корректируются остатки на начало </a:t>
            </a:r>
            <a:r>
              <a:rPr lang="ru-RU" sz="1350" dirty="0">
                <a:solidFill>
                  <a:srgbClr val="5F5F5F"/>
                </a:solidFill>
              </a:rPr>
              <a:t>расчетного периода.</a:t>
            </a:r>
            <a:endParaRPr lang="en-US" sz="13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Все остальные потоки и остатки на конец периода корректируются с учетом весовых коэффициентов, но без ограничений (в результате расчета баланса </a:t>
            </a:r>
            <a:r>
              <a:rPr lang="ru-RU" sz="1350" b="1" dirty="0">
                <a:solidFill>
                  <a:srgbClr val="5F5F5F"/>
                </a:solidFill>
              </a:rPr>
              <a:t>могут быть получены отрицательные значения</a:t>
            </a:r>
            <a:r>
              <a:rPr lang="ru-RU" sz="1350" dirty="0">
                <a:solidFill>
                  <a:srgbClr val="5F5F5F"/>
                </a:solidFill>
              </a:rPr>
              <a:t>, если не все грубые ошибки были устранены).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b="1" dirty="0">
                <a:solidFill>
                  <a:srgbClr val="5F5F5F"/>
                </a:solidFill>
              </a:rPr>
              <a:t>Решение всегда будет найдено</a:t>
            </a:r>
            <a:r>
              <a:rPr lang="ru-RU" sz="1350" dirty="0">
                <a:solidFill>
                  <a:srgbClr val="5F5F5F"/>
                </a:solidFill>
              </a:rPr>
              <a:t>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76063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42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993228"/>
            <a:ext cx="6707981" cy="25834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Настройка комплекса </a:t>
            </a:r>
            <a:r>
              <a:rPr lang="en-US" sz="2700" kern="0" dirty="0">
                <a:solidFill>
                  <a:srgbClr val="8CC63F"/>
                </a:solidFill>
              </a:rPr>
              <a:t>I-DRMS </a:t>
            </a:r>
            <a:r>
              <a:rPr lang="ru-RU" sz="2700" kern="0" dirty="0">
                <a:solidFill>
                  <a:srgbClr val="8CC63F"/>
                </a:solidFill>
              </a:rPr>
              <a:t>для работы с </a:t>
            </a:r>
            <a:r>
              <a:rPr lang="ru-RU" sz="2700" kern="0" dirty="0" err="1">
                <a:solidFill>
                  <a:srgbClr val="8CC63F"/>
                </a:solidFill>
              </a:rPr>
              <a:t>солвером</a:t>
            </a:r>
            <a:r>
              <a:rPr lang="ru-RU" sz="2700" kern="0" dirty="0">
                <a:solidFill>
                  <a:srgbClr val="8CC63F"/>
                </a:solidFill>
              </a:rPr>
              <a:t> в ограничениях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524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768569"/>
          </a:xfrm>
        </p:spPr>
        <p:txBody>
          <a:bodyPr/>
          <a:lstStyle/>
          <a:p>
            <a:pPr algn="ctr">
              <a:lnSpc>
                <a:spcPct val="100000"/>
              </a:lnSpc>
              <a:buClrTx/>
              <a:buFontTx/>
            </a:pPr>
            <a:r>
              <a:rPr lang="ru-RU" dirty="0" smtClean="0">
                <a:solidFill>
                  <a:srgbClr val="8CC63F"/>
                </a:solidFill>
              </a:rPr>
              <a:t>I-DRMS\MB: </a:t>
            </a:r>
            <a:r>
              <a:rPr lang="ru-RU" dirty="0" err="1" smtClean="0">
                <a:solidFill>
                  <a:srgbClr val="8CC63F"/>
                </a:solidFill>
              </a:rPr>
              <a:t>солвер</a:t>
            </a:r>
            <a:r>
              <a:rPr lang="ru-RU" dirty="0" smtClean="0">
                <a:solidFill>
                  <a:srgbClr val="8CC63F"/>
                </a:solidFill>
              </a:rPr>
              <a:t> в ограничениях. Принцип работы и конфигурирование.</a:t>
            </a:r>
            <a:endParaRPr lang="ru-RU" dirty="0">
              <a:solidFill>
                <a:srgbClr val="8CC63F"/>
              </a:solidFill>
            </a:endParaRP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1143000" y="898630"/>
            <a:ext cx="6858000" cy="24237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ru-RU" sz="1500" dirty="0" err="1">
                <a:solidFill>
                  <a:srgbClr val="5F5F5F"/>
                </a:solidFill>
              </a:rPr>
              <a:t>Солвер</a:t>
            </a:r>
            <a:r>
              <a:rPr lang="ru-RU" sz="1500" dirty="0">
                <a:solidFill>
                  <a:srgbClr val="5F5F5F"/>
                </a:solidFill>
              </a:rPr>
              <a:t> в ограничениях оперирует понятиями </a:t>
            </a:r>
            <a:r>
              <a:rPr lang="ru-RU" sz="1500" b="1" dirty="0">
                <a:solidFill>
                  <a:srgbClr val="5F5F5F"/>
                </a:solidFill>
              </a:rPr>
              <a:t>метрологических и технологических ограничений.</a:t>
            </a:r>
          </a:p>
          <a:p>
            <a:pPr algn="l"/>
            <a:r>
              <a:rPr lang="ru-RU" sz="1500" b="1" dirty="0">
                <a:solidFill>
                  <a:srgbClr val="5F5F5F"/>
                </a:solidFill>
              </a:rPr>
              <a:t>Метрологические ограничения </a:t>
            </a:r>
            <a:r>
              <a:rPr lang="ru-RU" sz="1500" dirty="0">
                <a:solidFill>
                  <a:srgbClr val="5F5F5F"/>
                </a:solidFill>
              </a:rPr>
              <a:t>– обусловлены погрешностями приборов учета и измерительных каналов. Метрологические ограничения задаются для шаблонов резервуаров, измерителей и операций.</a:t>
            </a:r>
          </a:p>
          <a:p>
            <a:pPr algn="l"/>
            <a:r>
              <a:rPr lang="ru-RU" sz="1500" b="1" dirty="0">
                <a:solidFill>
                  <a:srgbClr val="5F5F5F"/>
                </a:solidFill>
              </a:rPr>
              <a:t>Технологические ограничения </a:t>
            </a:r>
            <a:r>
              <a:rPr lang="ru-RU" sz="1500" dirty="0">
                <a:solidFill>
                  <a:srgbClr val="5F5F5F"/>
                </a:solidFill>
              </a:rPr>
              <a:t>– обусловлены физическими свойствами объекта (диаметром трубопровода, максимальной вместимостью резервуара). Технологические ограничения задаются для шаблонов резервуаров, потоков и операций.</a:t>
            </a:r>
          </a:p>
          <a:p>
            <a:pPr algn="l"/>
            <a:r>
              <a:rPr lang="ru-RU" sz="1650" b="1" dirty="0">
                <a:solidFill>
                  <a:srgbClr val="5F5F5F"/>
                </a:solidFill>
              </a:rPr>
              <a:t>Перечень действий для настройки </a:t>
            </a:r>
            <a:r>
              <a:rPr lang="ru-RU" sz="1650" b="1" dirty="0" err="1">
                <a:solidFill>
                  <a:srgbClr val="5F5F5F"/>
                </a:solidFill>
              </a:rPr>
              <a:t>солвера</a:t>
            </a:r>
            <a:r>
              <a:rPr lang="ru-RU" sz="1650" b="1" dirty="0">
                <a:solidFill>
                  <a:srgbClr val="5F5F5F"/>
                </a:solidFill>
              </a:rPr>
              <a:t> в ограничениях:</a:t>
            </a:r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9987" y="3960582"/>
            <a:ext cx="1140021" cy="7126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21169" y="3946040"/>
            <a:ext cx="903542" cy="722621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39481" y="3979043"/>
            <a:ext cx="962215" cy="68961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10057" y="3962541"/>
            <a:ext cx="776470" cy="689618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0741" y="3962541"/>
            <a:ext cx="1057691" cy="689618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63779" y="4222544"/>
            <a:ext cx="1112660" cy="237534"/>
          </a:xfrm>
          <a:prstGeom prst="rect">
            <a:avLst/>
          </a:prstGeom>
        </p:spPr>
      </p:pic>
      <p:cxnSp>
        <p:nvCxnSpPr>
          <p:cNvPr id="12" name="Прямая со стрелкой 11"/>
          <p:cNvCxnSpPr/>
          <p:nvPr/>
        </p:nvCxnSpPr>
        <p:spPr bwMode="auto">
          <a:xfrm>
            <a:off x="2251711" y="4307349"/>
            <a:ext cx="461216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6" name="Прямая со стрелкой 15"/>
          <p:cNvCxnSpPr/>
          <p:nvPr/>
        </p:nvCxnSpPr>
        <p:spPr bwMode="auto">
          <a:xfrm>
            <a:off x="3390560" y="4311750"/>
            <a:ext cx="461216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7" name="Прямая со стрелкой 16"/>
          <p:cNvCxnSpPr/>
          <p:nvPr/>
        </p:nvCxnSpPr>
        <p:spPr bwMode="auto">
          <a:xfrm>
            <a:off x="4373540" y="4309184"/>
            <a:ext cx="461216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Прямая со стрелкой 17"/>
          <p:cNvCxnSpPr/>
          <p:nvPr/>
        </p:nvCxnSpPr>
        <p:spPr bwMode="auto">
          <a:xfrm>
            <a:off x="5387992" y="4307349"/>
            <a:ext cx="461216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9" name="Прямая со стрелкой 18"/>
          <p:cNvCxnSpPr/>
          <p:nvPr/>
        </p:nvCxnSpPr>
        <p:spPr bwMode="auto">
          <a:xfrm>
            <a:off x="6402564" y="4306677"/>
            <a:ext cx="461216" cy="0"/>
          </a:xfrm>
          <a:prstGeom prst="straightConnector1">
            <a:avLst/>
          </a:pr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4" name="TextBox 13"/>
          <p:cNvSpPr txBox="1"/>
          <p:nvPr/>
        </p:nvSpPr>
        <p:spPr>
          <a:xfrm>
            <a:off x="1279988" y="3528869"/>
            <a:ext cx="1140021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>
              <a:defRPr sz="2000" i="0">
                <a:solidFill>
                  <a:srgbClr val="5F5F5F"/>
                </a:solidFill>
              </a:defRPr>
            </a:lvl1pPr>
          </a:lstStyle>
          <a:p>
            <a:r>
              <a:rPr lang="ru-RU" sz="825" dirty="0"/>
              <a:t>1.Добавить атрибуты в модель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2532360" y="3526221"/>
            <a:ext cx="1140021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>
              <a:defRPr sz="2000" i="0">
                <a:solidFill>
                  <a:srgbClr val="5F5F5F"/>
                </a:solidFill>
              </a:defRPr>
            </a:lvl1pPr>
          </a:lstStyle>
          <a:p>
            <a:r>
              <a:rPr lang="ru-RU" sz="825" dirty="0"/>
              <a:t>2.Добавить атрибуты в </a:t>
            </a:r>
            <a:r>
              <a:rPr lang="en-US" sz="825" dirty="0"/>
              <a:t>MappingConfig.xml</a:t>
            </a:r>
            <a:endParaRPr lang="ru-RU" sz="825" dirty="0"/>
          </a:p>
        </p:txBody>
      </p:sp>
      <p:sp>
        <p:nvSpPr>
          <p:cNvPr id="22" name="TextBox 21"/>
          <p:cNvSpPr txBox="1"/>
          <p:nvPr/>
        </p:nvSpPr>
        <p:spPr>
          <a:xfrm>
            <a:off x="3634570" y="3532282"/>
            <a:ext cx="903542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>
              <a:defRPr sz="2000" i="0">
                <a:solidFill>
                  <a:srgbClr val="5F5F5F"/>
                </a:solidFill>
              </a:defRPr>
            </a:lvl1pPr>
          </a:lstStyle>
          <a:p>
            <a:r>
              <a:rPr lang="en-US" sz="825" dirty="0"/>
              <a:t>3</a:t>
            </a:r>
            <a:r>
              <a:rPr lang="ru-RU" sz="825" dirty="0"/>
              <a:t>.</a:t>
            </a:r>
            <a:r>
              <a:rPr lang="ru-RU" sz="825" dirty="0" err="1"/>
              <a:t>Синхронизи-ровать</a:t>
            </a:r>
            <a:endParaRPr lang="ru-RU" sz="825" dirty="0"/>
          </a:p>
        </p:txBody>
      </p:sp>
      <p:sp>
        <p:nvSpPr>
          <p:cNvPr id="23" name="TextBox 22"/>
          <p:cNvSpPr txBox="1"/>
          <p:nvPr/>
        </p:nvSpPr>
        <p:spPr>
          <a:xfrm>
            <a:off x="4604148" y="3503055"/>
            <a:ext cx="1045507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>
              <a:defRPr sz="2000" i="0">
                <a:solidFill>
                  <a:srgbClr val="5F5F5F"/>
                </a:solidFill>
              </a:defRPr>
            </a:lvl1pPr>
          </a:lstStyle>
          <a:p>
            <a:r>
              <a:rPr lang="ru-RU" sz="825" dirty="0"/>
              <a:t>4.Добавить столбцы в таблицы </a:t>
            </a:r>
            <a:r>
              <a:rPr lang="en-US" sz="825" dirty="0"/>
              <a:t>SQL</a:t>
            </a:r>
            <a:endParaRPr lang="ru-RU" sz="825" dirty="0"/>
          </a:p>
        </p:txBody>
      </p:sp>
      <p:sp>
        <p:nvSpPr>
          <p:cNvPr id="24" name="TextBox 23"/>
          <p:cNvSpPr txBox="1"/>
          <p:nvPr/>
        </p:nvSpPr>
        <p:spPr>
          <a:xfrm>
            <a:off x="5387992" y="3503055"/>
            <a:ext cx="1475789" cy="4732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>
              <a:defRPr sz="2000" i="0">
                <a:solidFill>
                  <a:srgbClr val="5F5F5F"/>
                </a:solidFill>
              </a:defRPr>
            </a:lvl1pPr>
          </a:lstStyle>
          <a:p>
            <a:r>
              <a:rPr lang="en-US" sz="825" dirty="0"/>
              <a:t>5</a:t>
            </a:r>
            <a:r>
              <a:rPr lang="ru-RU" sz="825" dirty="0"/>
              <a:t>.Добавить ключи в файл </a:t>
            </a:r>
            <a:r>
              <a:rPr lang="en-US" sz="825" dirty="0" err="1"/>
              <a:t>Indusoft.MB.ServerHost.exe.config</a:t>
            </a:r>
            <a:endParaRPr lang="ru-RU" sz="825" dirty="0"/>
          </a:p>
        </p:txBody>
      </p:sp>
      <p:sp>
        <p:nvSpPr>
          <p:cNvPr id="25" name="TextBox 24"/>
          <p:cNvSpPr txBox="1"/>
          <p:nvPr/>
        </p:nvSpPr>
        <p:spPr>
          <a:xfrm>
            <a:off x="6863780" y="3490540"/>
            <a:ext cx="1045507" cy="3462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>
            <a:defPPr>
              <a:defRPr lang="en-US"/>
            </a:defPPr>
            <a:lvl1pPr algn="l">
              <a:defRPr sz="2000" i="0">
                <a:solidFill>
                  <a:srgbClr val="5F5F5F"/>
                </a:solidFill>
              </a:defRPr>
            </a:lvl1pPr>
          </a:lstStyle>
          <a:p>
            <a:r>
              <a:rPr lang="en-US" sz="825" dirty="0"/>
              <a:t>6.</a:t>
            </a:r>
            <a:r>
              <a:rPr lang="ru-RU" sz="825" dirty="0"/>
              <a:t>Перезапустить службу сервера</a:t>
            </a:r>
          </a:p>
        </p:txBody>
      </p:sp>
      <p:pic>
        <p:nvPicPr>
          <p:cNvPr id="26" name="Рисунок 25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728584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42" grpId="0"/>
      <p:bldP spid="14" grpId="0"/>
      <p:bldP spid="21" grpId="0"/>
      <p:bldP spid="22" grpId="0"/>
      <p:bldP spid="23" grpId="0"/>
      <p:bldP spid="24" grpId="0"/>
      <p:bldP spid="25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768569"/>
          </a:xfrm>
        </p:spPr>
        <p:txBody>
          <a:bodyPr/>
          <a:lstStyle/>
          <a:p>
            <a:pPr algn="ctr">
              <a:lnSpc>
                <a:spcPct val="100000"/>
              </a:lnSpc>
              <a:buClrTx/>
              <a:buFontTx/>
            </a:pPr>
            <a:r>
              <a:rPr lang="ru-RU" dirty="0" smtClean="0">
                <a:solidFill>
                  <a:srgbClr val="8CC63F"/>
                </a:solidFill>
              </a:rPr>
              <a:t>I-DRMS\MB: </a:t>
            </a:r>
            <a:r>
              <a:rPr lang="ru-RU" dirty="0" err="1" smtClean="0">
                <a:solidFill>
                  <a:srgbClr val="8CC63F"/>
                </a:solidFill>
              </a:rPr>
              <a:t>солвер</a:t>
            </a:r>
            <a:r>
              <a:rPr lang="ru-RU" dirty="0" smtClean="0">
                <a:solidFill>
                  <a:srgbClr val="8CC63F"/>
                </a:solidFill>
              </a:rPr>
              <a:t> в ограничениях. Основные параметры </a:t>
            </a:r>
            <a:r>
              <a:rPr lang="ru-RU" dirty="0" err="1" smtClean="0">
                <a:solidFill>
                  <a:srgbClr val="8CC63F"/>
                </a:solidFill>
              </a:rPr>
              <a:t>солвера</a:t>
            </a:r>
            <a:r>
              <a:rPr lang="ru-RU" dirty="0" smtClean="0">
                <a:solidFill>
                  <a:srgbClr val="8CC63F"/>
                </a:solidFill>
              </a:rPr>
              <a:t>.</a:t>
            </a:r>
            <a:endParaRPr lang="ru-RU" dirty="0">
              <a:solidFill>
                <a:srgbClr val="8CC63F"/>
              </a:solidFill>
            </a:endParaRPr>
          </a:p>
        </p:txBody>
      </p:sp>
      <p:sp>
        <p:nvSpPr>
          <p:cNvPr id="28" name="Text Box 6"/>
          <p:cNvSpPr txBox="1">
            <a:spLocks noChangeArrowheads="1"/>
          </p:cNvSpPr>
          <p:nvPr/>
        </p:nvSpPr>
        <p:spPr bwMode="auto">
          <a:xfrm>
            <a:off x="1143000" y="768570"/>
            <a:ext cx="6858000" cy="41011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ru-RU" sz="1350" b="1" dirty="0">
                <a:solidFill>
                  <a:srgbClr val="5F5F5F"/>
                </a:solidFill>
              </a:rPr>
              <a:t>Настройка сервера.</a:t>
            </a:r>
          </a:p>
          <a:p>
            <a:pPr algn="l"/>
            <a:r>
              <a:rPr lang="ru-RU" sz="1350" dirty="0">
                <a:solidFill>
                  <a:srgbClr val="5F5F5F"/>
                </a:solidFill>
              </a:rPr>
              <a:t>Переменные для </a:t>
            </a:r>
            <a:r>
              <a:rPr lang="ru-RU" sz="1350" dirty="0" err="1">
                <a:solidFill>
                  <a:srgbClr val="5F5F5F"/>
                </a:solidFill>
              </a:rPr>
              <a:t>солвера</a:t>
            </a:r>
            <a:r>
              <a:rPr lang="ru-RU" sz="1350" dirty="0">
                <a:solidFill>
                  <a:srgbClr val="5F5F5F"/>
                </a:solidFill>
              </a:rPr>
              <a:t> в ограничениях формируются в соответствии с настроенными в файле </a:t>
            </a:r>
            <a:r>
              <a:rPr lang="en-US" sz="1350" b="1" dirty="0" err="1">
                <a:solidFill>
                  <a:srgbClr val="5F5F5F"/>
                </a:solidFill>
              </a:rPr>
              <a:t>Indusoft.MB.ServerHost.exe.config</a:t>
            </a:r>
            <a:r>
              <a:rPr lang="en-US" sz="1350" b="1" dirty="0">
                <a:solidFill>
                  <a:srgbClr val="5F5F5F"/>
                </a:solidFill>
              </a:rPr>
              <a:t> </a:t>
            </a:r>
            <a:r>
              <a:rPr lang="ru-RU" sz="1350" dirty="0">
                <a:solidFill>
                  <a:srgbClr val="5F5F5F"/>
                </a:solidFill>
              </a:rPr>
              <a:t>ключами: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MayViolateMetrologicBounds</a:t>
            </a:r>
            <a:r>
              <a:rPr lang="ru-RU" sz="1050" dirty="0">
                <a:solidFill>
                  <a:srgbClr val="5F5F5F"/>
                </a:solidFill>
              </a:rPr>
              <a:t> </a:t>
            </a:r>
            <a:r>
              <a:rPr lang="en-US" sz="1050" dirty="0">
                <a:solidFill>
                  <a:srgbClr val="5F5F5F"/>
                </a:solidFill>
              </a:rPr>
              <a:t>– </a:t>
            </a:r>
            <a:r>
              <a:rPr lang="ru-RU" sz="1050" dirty="0">
                <a:solidFill>
                  <a:srgbClr val="5F5F5F"/>
                </a:solidFill>
              </a:rPr>
              <a:t>возможность нарушать метрологические границы: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</a:t>
            </a:r>
            <a:r>
              <a:rPr lang="en-US" sz="1050" dirty="0">
                <a:solidFill>
                  <a:srgbClr val="5F5F5F"/>
                </a:solidFill>
              </a:rPr>
              <a:t>&lt;add key="</a:t>
            </a:r>
            <a:r>
              <a:rPr lang="en-US" sz="1050" dirty="0" err="1">
                <a:solidFill>
                  <a:srgbClr val="5F5F5F"/>
                </a:solidFill>
              </a:rPr>
              <a:t>MayViolateMetrologicBounds</a:t>
            </a:r>
            <a:r>
              <a:rPr lang="en-US" sz="1050" dirty="0">
                <a:solidFill>
                  <a:srgbClr val="5F5F5F"/>
                </a:solidFill>
              </a:rPr>
              <a:t>" value="true" /&gt;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 smtClean="0">
                <a:solidFill>
                  <a:srgbClr val="5F5F5F"/>
                </a:solidFill>
              </a:rPr>
              <a:t>MetrologicalLowerBoundColumn</a:t>
            </a:r>
            <a:r>
              <a:rPr lang="en-US" sz="1050" dirty="0" smtClean="0">
                <a:solidFill>
                  <a:srgbClr val="5F5F5F"/>
                </a:solidFill>
              </a:rPr>
              <a:t> </a:t>
            </a:r>
            <a:r>
              <a:rPr lang="en-US" sz="1050" dirty="0">
                <a:solidFill>
                  <a:srgbClr val="5F5F5F"/>
                </a:solidFill>
              </a:rPr>
              <a:t>– </a:t>
            </a:r>
            <a:r>
              <a:rPr lang="ru-RU" sz="1050" dirty="0">
                <a:solidFill>
                  <a:srgbClr val="5F5F5F"/>
                </a:solidFill>
              </a:rPr>
              <a:t>нижняя граница метрологических ограничений: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</a:t>
            </a:r>
            <a:r>
              <a:rPr lang="en-US" sz="1050" dirty="0">
                <a:solidFill>
                  <a:srgbClr val="5F5F5F"/>
                </a:solidFill>
              </a:rPr>
              <a:t>&lt;add key="</a:t>
            </a:r>
            <a:r>
              <a:rPr lang="en-US" sz="1050" dirty="0" err="1">
                <a:solidFill>
                  <a:srgbClr val="5F5F5F"/>
                </a:solidFill>
              </a:rPr>
              <a:t>MetrologicalLowerBoundColumn</a:t>
            </a:r>
            <a:r>
              <a:rPr lang="en-US" sz="1050" dirty="0">
                <a:solidFill>
                  <a:srgbClr val="5F5F5F"/>
                </a:solidFill>
              </a:rPr>
              <a:t>" value="</a:t>
            </a:r>
            <a:r>
              <a:rPr lang="en-US" sz="1050" dirty="0" err="1" smtClean="0">
                <a:solidFill>
                  <a:srgbClr val="5F5F5F"/>
                </a:solidFill>
              </a:rPr>
              <a:t>MetroLowerBound</a:t>
            </a:r>
            <a:r>
              <a:rPr lang="en-US" sz="1050" dirty="0">
                <a:solidFill>
                  <a:srgbClr val="5F5F5F"/>
                </a:solidFill>
              </a:rPr>
              <a:t>"/&gt;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MetrologicalUpperBoundColumn</a:t>
            </a:r>
            <a:r>
              <a:rPr lang="en-US" sz="1050" dirty="0">
                <a:solidFill>
                  <a:srgbClr val="5F5F5F"/>
                </a:solidFill>
              </a:rPr>
              <a:t> – </a:t>
            </a:r>
            <a:r>
              <a:rPr lang="ru-RU" sz="1050" dirty="0">
                <a:solidFill>
                  <a:srgbClr val="5F5F5F"/>
                </a:solidFill>
              </a:rPr>
              <a:t>нижняя граница метрологических ограничений: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</a:t>
            </a:r>
            <a:r>
              <a:rPr lang="en-US" sz="1050" dirty="0">
                <a:solidFill>
                  <a:srgbClr val="5F5F5F"/>
                </a:solidFill>
              </a:rPr>
              <a:t>&lt;add key=" </a:t>
            </a:r>
            <a:r>
              <a:rPr lang="en-US" sz="1050" dirty="0" err="1">
                <a:solidFill>
                  <a:srgbClr val="5F5F5F"/>
                </a:solidFill>
              </a:rPr>
              <a:t>MetrologicalUpperBoundColumn</a:t>
            </a:r>
            <a:r>
              <a:rPr lang="en-US" sz="1050" dirty="0">
                <a:solidFill>
                  <a:srgbClr val="5F5F5F"/>
                </a:solidFill>
              </a:rPr>
              <a:t> " value=" </a:t>
            </a:r>
            <a:r>
              <a:rPr lang="en-US" sz="1050" dirty="0" err="1" smtClean="0">
                <a:solidFill>
                  <a:srgbClr val="5F5F5F"/>
                </a:solidFill>
              </a:rPr>
              <a:t>MetroUpperBound</a:t>
            </a:r>
            <a:r>
              <a:rPr lang="en-US" sz="1050" dirty="0">
                <a:solidFill>
                  <a:srgbClr val="5F5F5F"/>
                </a:solidFill>
              </a:rPr>
              <a:t>"/&gt;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TechnologicalLowerBoundColumn</a:t>
            </a:r>
            <a:r>
              <a:rPr lang="en-US" sz="1050" dirty="0">
                <a:solidFill>
                  <a:srgbClr val="5F5F5F"/>
                </a:solidFill>
              </a:rPr>
              <a:t> – </a:t>
            </a:r>
            <a:r>
              <a:rPr lang="ru-RU" sz="1050" dirty="0">
                <a:solidFill>
                  <a:srgbClr val="5F5F5F"/>
                </a:solidFill>
              </a:rPr>
              <a:t>нижняя граница метрологических ограничений: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</a:t>
            </a:r>
            <a:r>
              <a:rPr lang="en-US" sz="1050" dirty="0">
                <a:solidFill>
                  <a:srgbClr val="5F5F5F"/>
                </a:solidFill>
              </a:rPr>
              <a:t>&lt;add key=" </a:t>
            </a:r>
            <a:r>
              <a:rPr lang="en-US" sz="1050" dirty="0" err="1">
                <a:solidFill>
                  <a:srgbClr val="5F5F5F"/>
                </a:solidFill>
              </a:rPr>
              <a:t>TechnologicalLowerBoundColumn</a:t>
            </a:r>
            <a:r>
              <a:rPr lang="en-US" sz="1050" dirty="0">
                <a:solidFill>
                  <a:srgbClr val="5F5F5F"/>
                </a:solidFill>
              </a:rPr>
              <a:t>" value=" </a:t>
            </a:r>
            <a:r>
              <a:rPr lang="en-US" sz="1050" dirty="0" err="1" smtClean="0">
                <a:solidFill>
                  <a:srgbClr val="5F5F5F"/>
                </a:solidFill>
              </a:rPr>
              <a:t>TechnoLowerBound</a:t>
            </a:r>
            <a:r>
              <a:rPr lang="en-US" sz="1050" dirty="0">
                <a:solidFill>
                  <a:srgbClr val="5F5F5F"/>
                </a:solidFill>
              </a:rPr>
              <a:t>"/&gt;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TechnologicalUpperBoundColumn</a:t>
            </a:r>
            <a:r>
              <a:rPr lang="en-US" sz="1050" dirty="0">
                <a:solidFill>
                  <a:srgbClr val="5F5F5F"/>
                </a:solidFill>
              </a:rPr>
              <a:t> – </a:t>
            </a:r>
            <a:r>
              <a:rPr lang="ru-RU" sz="1050" dirty="0">
                <a:solidFill>
                  <a:srgbClr val="5F5F5F"/>
                </a:solidFill>
              </a:rPr>
              <a:t>нижняя граница метрологических ограничений: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</a:t>
            </a:r>
            <a:r>
              <a:rPr lang="en-US" sz="1050" dirty="0">
                <a:solidFill>
                  <a:srgbClr val="5F5F5F"/>
                </a:solidFill>
              </a:rPr>
              <a:t>&lt;add key=" </a:t>
            </a:r>
            <a:r>
              <a:rPr lang="en-US" sz="1050" dirty="0" err="1">
                <a:solidFill>
                  <a:srgbClr val="5F5F5F"/>
                </a:solidFill>
              </a:rPr>
              <a:t>TechnologicalUpperBoundColumn</a:t>
            </a:r>
            <a:r>
              <a:rPr lang="en-US" sz="1050" dirty="0">
                <a:solidFill>
                  <a:srgbClr val="5F5F5F"/>
                </a:solidFill>
              </a:rPr>
              <a:t>" value=" </a:t>
            </a:r>
            <a:r>
              <a:rPr lang="en-US" sz="1050" dirty="0" err="1" smtClean="0">
                <a:solidFill>
                  <a:srgbClr val="5F5F5F"/>
                </a:solidFill>
              </a:rPr>
              <a:t>TechnoUpperBound</a:t>
            </a:r>
            <a:r>
              <a:rPr lang="en-US" sz="1050" dirty="0">
                <a:solidFill>
                  <a:srgbClr val="5F5F5F"/>
                </a:solidFill>
              </a:rPr>
              <a:t>"/&gt;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AttrNameRecImbalance</a:t>
            </a:r>
            <a:r>
              <a:rPr lang="en-US" sz="1050" dirty="0">
                <a:solidFill>
                  <a:srgbClr val="5F5F5F"/>
                </a:solidFill>
              </a:rPr>
              <a:t> – </a:t>
            </a:r>
            <a:r>
              <a:rPr lang="ru-RU" sz="1050" dirty="0">
                <a:solidFill>
                  <a:srgbClr val="5F5F5F"/>
                </a:solidFill>
              </a:rPr>
              <a:t>для записи значения </a:t>
            </a:r>
            <a:r>
              <a:rPr lang="ru-RU" sz="1050" dirty="0" err="1">
                <a:solidFill>
                  <a:srgbClr val="5F5F5F"/>
                </a:solidFill>
              </a:rPr>
              <a:t>разбаланса</a:t>
            </a:r>
            <a:r>
              <a:rPr lang="ru-RU" sz="1050" dirty="0">
                <a:solidFill>
                  <a:srgbClr val="5F5F5F"/>
                </a:solidFill>
              </a:rPr>
              <a:t>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</a:t>
            </a:r>
            <a:r>
              <a:rPr lang="en-US" sz="1050" dirty="0">
                <a:solidFill>
                  <a:srgbClr val="5F5F5F"/>
                </a:solidFill>
              </a:rPr>
              <a:t>&lt;add key="</a:t>
            </a:r>
            <a:r>
              <a:rPr lang="en-US" sz="1050" dirty="0" err="1">
                <a:solidFill>
                  <a:srgbClr val="5F5F5F"/>
                </a:solidFill>
              </a:rPr>
              <a:t>AttrNameRecImbalance</a:t>
            </a:r>
            <a:r>
              <a:rPr lang="en-US" sz="1050" dirty="0">
                <a:solidFill>
                  <a:srgbClr val="5F5F5F"/>
                </a:solidFill>
              </a:rPr>
              <a:t>" value="</a:t>
            </a:r>
            <a:r>
              <a:rPr lang="en-US" sz="1050" dirty="0" err="1">
                <a:solidFill>
                  <a:srgbClr val="5F5F5F"/>
                </a:solidFill>
              </a:rPr>
              <a:t>RecImbalance</a:t>
            </a:r>
            <a:r>
              <a:rPr lang="en-US" sz="1050" dirty="0">
                <a:solidFill>
                  <a:srgbClr val="5F5F5F"/>
                </a:solidFill>
              </a:rPr>
              <a:t>"/&gt;</a:t>
            </a:r>
            <a:endParaRPr lang="ru-RU" sz="10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dirty="0">
                <a:solidFill>
                  <a:srgbClr val="5F5F5F"/>
                </a:solidFill>
              </a:rPr>
              <a:t>Технологические границы по умолчанию: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&lt;</a:t>
            </a:r>
            <a:r>
              <a:rPr lang="en-US" sz="1050" dirty="0">
                <a:solidFill>
                  <a:srgbClr val="5F5F5F"/>
                </a:solidFill>
              </a:rPr>
              <a:t>add key="</a:t>
            </a:r>
            <a:r>
              <a:rPr lang="en-US" sz="1050" dirty="0" err="1">
                <a:solidFill>
                  <a:srgbClr val="5F5F5F"/>
                </a:solidFill>
              </a:rPr>
              <a:t>DefaultLowerBoundValue</a:t>
            </a:r>
            <a:r>
              <a:rPr lang="en-US" sz="1050" dirty="0">
                <a:solidFill>
                  <a:srgbClr val="5F5F5F"/>
                </a:solidFill>
              </a:rPr>
              <a:t>" value="0"/&gt;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</a:t>
            </a:r>
            <a:r>
              <a:rPr lang="en-US" sz="1050" dirty="0">
                <a:solidFill>
                  <a:srgbClr val="5F5F5F"/>
                </a:solidFill>
              </a:rPr>
              <a:t>&lt;add key="</a:t>
            </a:r>
            <a:r>
              <a:rPr lang="en-US" sz="1050" dirty="0" err="1">
                <a:solidFill>
                  <a:srgbClr val="5F5F5F"/>
                </a:solidFill>
              </a:rPr>
              <a:t>DefaultUpperBoundValue</a:t>
            </a:r>
            <a:r>
              <a:rPr lang="en-US" sz="1050" dirty="0">
                <a:solidFill>
                  <a:srgbClr val="5F5F5F"/>
                </a:solidFill>
              </a:rPr>
              <a:t>" value=«</a:t>
            </a:r>
            <a:r>
              <a:rPr lang="ru-RU" sz="1050" dirty="0">
                <a:solidFill>
                  <a:srgbClr val="5F5F5F"/>
                </a:solidFill>
              </a:rPr>
              <a:t>9999999</a:t>
            </a:r>
            <a:r>
              <a:rPr lang="en-US" sz="1050" dirty="0">
                <a:solidFill>
                  <a:srgbClr val="5F5F5F"/>
                </a:solidFill>
              </a:rPr>
              <a:t>"/&gt;</a:t>
            </a:r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399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28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768569"/>
          </a:xfrm>
        </p:spPr>
        <p:txBody>
          <a:bodyPr/>
          <a:lstStyle/>
          <a:p>
            <a:pPr algn="ctr">
              <a:lnSpc>
                <a:spcPct val="100000"/>
              </a:lnSpc>
              <a:buClrTx/>
              <a:buFontTx/>
            </a:pPr>
            <a:r>
              <a:rPr lang="ru-RU" dirty="0" smtClean="0">
                <a:solidFill>
                  <a:srgbClr val="8CC63F"/>
                </a:solidFill>
              </a:rPr>
              <a:t>I-DRMS\MB: </a:t>
            </a:r>
            <a:r>
              <a:rPr lang="ru-RU" dirty="0" err="1" smtClean="0">
                <a:solidFill>
                  <a:srgbClr val="8CC63F"/>
                </a:solidFill>
              </a:rPr>
              <a:t>солвер</a:t>
            </a:r>
            <a:r>
              <a:rPr lang="ru-RU" dirty="0" smtClean="0">
                <a:solidFill>
                  <a:srgbClr val="8CC63F"/>
                </a:solidFill>
              </a:rPr>
              <a:t> в ограничениях. </a:t>
            </a:r>
            <a:r>
              <a:rPr lang="ru-RU" dirty="0">
                <a:solidFill>
                  <a:srgbClr val="8CC63F"/>
                </a:solidFill>
              </a:rPr>
              <a:t>О</a:t>
            </a:r>
            <a:r>
              <a:rPr lang="ru-RU" dirty="0" smtClean="0">
                <a:solidFill>
                  <a:srgbClr val="8CC63F"/>
                </a:solidFill>
              </a:rPr>
              <a:t>собенности работы</a:t>
            </a:r>
            <a:endParaRPr lang="ru-RU" dirty="0">
              <a:solidFill>
                <a:srgbClr val="8CC63F"/>
              </a:solidFill>
            </a:endParaRP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1187976" y="780388"/>
            <a:ext cx="6765726" cy="38651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ru-RU" sz="1350" dirty="0" err="1">
                <a:solidFill>
                  <a:srgbClr val="5F5F5F"/>
                </a:solidFill>
              </a:rPr>
              <a:t>Солвер</a:t>
            </a:r>
            <a:r>
              <a:rPr lang="ru-RU" sz="1350" dirty="0">
                <a:solidFill>
                  <a:srgbClr val="5F5F5F"/>
                </a:solidFill>
              </a:rPr>
              <a:t> в ограничениях обладает более широким набором возможностей, в отличие от классического </a:t>
            </a:r>
            <a:r>
              <a:rPr lang="ru-RU" sz="1350" dirty="0" err="1">
                <a:solidFill>
                  <a:srgbClr val="5F5F5F"/>
                </a:solidFill>
              </a:rPr>
              <a:t>солвера</a:t>
            </a:r>
            <a:r>
              <a:rPr lang="ru-RU" sz="1350" dirty="0">
                <a:solidFill>
                  <a:srgbClr val="5F5F5F"/>
                </a:solidFill>
              </a:rPr>
              <a:t>. Предназначен для решения задачи получения согласованного МБ с учетом метрологических и технологических ограничений и зависимостей потоков. Основные особенности в работе </a:t>
            </a:r>
            <a:r>
              <a:rPr lang="ru-RU" sz="1350" dirty="0" err="1">
                <a:solidFill>
                  <a:srgbClr val="5F5F5F"/>
                </a:solidFill>
              </a:rPr>
              <a:t>солвера</a:t>
            </a:r>
            <a:r>
              <a:rPr lang="ru-RU" sz="1350" dirty="0">
                <a:solidFill>
                  <a:srgbClr val="5F5F5F"/>
                </a:solidFill>
              </a:rPr>
              <a:t>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b="1" dirty="0">
                <a:solidFill>
                  <a:srgbClr val="5F5F5F"/>
                </a:solidFill>
              </a:rPr>
              <a:t>Не корректируются потоки и остатки с нулевой погрешностью </a:t>
            </a:r>
            <a:r>
              <a:rPr lang="ru-RU" sz="1350" dirty="0">
                <a:solidFill>
                  <a:srgbClr val="5F5F5F"/>
                </a:solidFill>
              </a:rPr>
              <a:t>(абсолютная погрешность равна нулю).</a:t>
            </a:r>
            <a:endParaRPr lang="en-US" sz="13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b="1" dirty="0">
                <a:solidFill>
                  <a:srgbClr val="5F5F5F"/>
                </a:solidFill>
              </a:rPr>
              <a:t>Не корректируются потоки с нулевыми расходами и нулевые остатки на конец</a:t>
            </a:r>
            <a:r>
              <a:rPr lang="ru-RU" sz="1350" dirty="0">
                <a:solidFill>
                  <a:srgbClr val="5F5F5F"/>
                </a:solidFill>
              </a:rPr>
              <a:t> расчетного периода. </a:t>
            </a:r>
            <a:endParaRPr lang="en-US" sz="13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b="1" dirty="0">
                <a:solidFill>
                  <a:srgbClr val="5F5F5F"/>
                </a:solidFill>
              </a:rPr>
              <a:t>Не корректируются остатки на начало </a:t>
            </a:r>
            <a:r>
              <a:rPr lang="ru-RU" sz="1350" dirty="0">
                <a:solidFill>
                  <a:srgbClr val="5F5F5F"/>
                </a:solidFill>
              </a:rPr>
              <a:t>расчетного периода.</a:t>
            </a:r>
            <a:endParaRPr lang="en-US" sz="13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Все остальные потоки и остатки на конец периода корректируются с учетом ограничений (</a:t>
            </a:r>
            <a:r>
              <a:rPr lang="ru-RU" sz="1350" b="1" dirty="0">
                <a:solidFill>
                  <a:srgbClr val="5F5F5F"/>
                </a:solidFill>
              </a:rPr>
              <a:t>метрологические ограничения могут быть нарушены, технологические - нет</a:t>
            </a:r>
            <a:r>
              <a:rPr lang="ru-RU" sz="1350" dirty="0">
                <a:solidFill>
                  <a:srgbClr val="5F5F5F"/>
                </a:solidFill>
              </a:rPr>
              <a:t>).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b="1" dirty="0">
                <a:solidFill>
                  <a:srgbClr val="5F5F5F"/>
                </a:solidFill>
              </a:rPr>
              <a:t>Решение не всегда будет найдено</a:t>
            </a:r>
            <a:r>
              <a:rPr lang="ru-RU" sz="1350" dirty="0">
                <a:solidFill>
                  <a:srgbClr val="5F5F5F"/>
                </a:solidFill>
              </a:rPr>
              <a:t>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При расчете баланса учитываются настроенные </a:t>
            </a:r>
            <a:r>
              <a:rPr lang="ru-RU" sz="1350" b="1" dirty="0">
                <a:solidFill>
                  <a:srgbClr val="5F5F5F"/>
                </a:solidFill>
              </a:rPr>
              <a:t>зависимости</a:t>
            </a:r>
            <a:r>
              <a:rPr lang="ru-RU" sz="1350" dirty="0">
                <a:solidFill>
                  <a:srgbClr val="5F5F5F"/>
                </a:solidFill>
              </a:rPr>
              <a:t> между потоками.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Для расчета </a:t>
            </a:r>
            <a:r>
              <a:rPr lang="ru-RU" sz="1350" b="1" dirty="0">
                <a:solidFill>
                  <a:srgbClr val="5F5F5F"/>
                </a:solidFill>
              </a:rPr>
              <a:t>внеплановых потерь </a:t>
            </a:r>
            <a:r>
              <a:rPr lang="ru-RU" sz="1350" dirty="0">
                <a:solidFill>
                  <a:srgbClr val="5F5F5F"/>
                </a:solidFill>
              </a:rPr>
              <a:t>может использоваться механизм создания </a:t>
            </a:r>
            <a:r>
              <a:rPr lang="ru-RU" sz="1350" b="1" dirty="0">
                <a:solidFill>
                  <a:srgbClr val="5F5F5F"/>
                </a:solidFill>
              </a:rPr>
              <a:t>балансовых операций.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47482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42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КИМ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539552" y="3273270"/>
            <a:ext cx="7749481" cy="1392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 err="1">
                <a:solidFill>
                  <a:srgbClr val="5F5F5F"/>
                </a:solidFill>
              </a:rPr>
              <a:t>КиМ</a:t>
            </a:r>
            <a:r>
              <a:rPr lang="ru-RU" sz="1200" dirty="0">
                <a:solidFill>
                  <a:srgbClr val="5F5F5F"/>
                </a:solidFill>
              </a:rPr>
              <a:t> – система Контроля и Мониторинга. Данный функционал предназначен для контроля за значениями показателей. Он позволяет настроить цветовую индикацию при выходе значений показателей за границы допустимого и других нарушениях.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Основное назначение </a:t>
            </a:r>
            <a:r>
              <a:rPr lang="ru-RU" sz="1200" dirty="0" err="1">
                <a:solidFill>
                  <a:srgbClr val="5F5F5F"/>
                </a:solidFill>
              </a:rPr>
              <a:t>КиМ</a:t>
            </a:r>
            <a:r>
              <a:rPr lang="ru-RU" sz="1200" dirty="0">
                <a:solidFill>
                  <a:srgbClr val="5F5F5F"/>
                </a:solidFill>
              </a:rPr>
              <a:t>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- настройка контроля и мониторинга;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- контроль и мониторинг ошибок балансовых данных.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611628" y="509910"/>
            <a:ext cx="6984708" cy="276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5795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Панель мониторинга (</a:t>
            </a:r>
            <a:r>
              <a:rPr lang="ru-RU" altLang="ru-RU" dirty="0" err="1" smtClean="0">
                <a:solidFill>
                  <a:srgbClr val="8CC63F"/>
                </a:solidFill>
              </a:rPr>
              <a:t>проверяльщик</a:t>
            </a:r>
            <a:r>
              <a:rPr lang="ru-RU" altLang="ru-RU" dirty="0" smtClean="0">
                <a:solidFill>
                  <a:srgbClr val="8CC63F"/>
                </a:solidFill>
              </a:rPr>
              <a:t> ошибок)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995936" y="570225"/>
            <a:ext cx="4824536" cy="17055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Панель Мониторинг (Мониторинг системы контроля) предназначена для быстрого поиска ошибок (результатов контроля) и их </a:t>
            </a:r>
            <a:r>
              <a:rPr lang="ru-RU" sz="1200" dirty="0" smtClean="0">
                <a:solidFill>
                  <a:srgbClr val="5F5F5F"/>
                </a:solidFill>
              </a:rPr>
              <a:t>устранения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Панель визуально можно разделить на несколько </a:t>
            </a:r>
            <a:r>
              <a:rPr lang="ru-RU" sz="1200" dirty="0" smtClean="0">
                <a:solidFill>
                  <a:srgbClr val="5F5F5F"/>
                </a:solidFill>
              </a:rPr>
              <a:t>частей:</a:t>
            </a:r>
            <a:endParaRPr lang="ru-RU" sz="120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1</a:t>
            </a:r>
            <a:r>
              <a:rPr lang="ru-RU" sz="1200" dirty="0" smtClean="0">
                <a:solidFill>
                  <a:srgbClr val="5F5F5F"/>
                </a:solidFill>
              </a:rPr>
              <a:t>) панель </a:t>
            </a:r>
            <a:r>
              <a:rPr lang="ru-RU" sz="1200" dirty="0">
                <a:solidFill>
                  <a:srgbClr val="5F5F5F"/>
                </a:solidFill>
              </a:rPr>
              <a:t>уведомлений (по умолчанию скрыта);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2</a:t>
            </a:r>
            <a:r>
              <a:rPr lang="ru-RU" sz="1200" dirty="0" smtClean="0">
                <a:solidFill>
                  <a:srgbClr val="5F5F5F"/>
                </a:solidFill>
              </a:rPr>
              <a:t>) шапка</a:t>
            </a:r>
            <a:r>
              <a:rPr lang="ru-RU" sz="1200" dirty="0">
                <a:solidFill>
                  <a:srgbClr val="5F5F5F"/>
                </a:solidFill>
              </a:rPr>
              <a:t>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3</a:t>
            </a:r>
            <a:r>
              <a:rPr lang="ru-RU" sz="1200" dirty="0" smtClean="0">
                <a:solidFill>
                  <a:srgbClr val="5F5F5F"/>
                </a:solidFill>
              </a:rPr>
              <a:t>) табличная </a:t>
            </a:r>
            <a:r>
              <a:rPr lang="ru-RU" sz="1200" dirty="0">
                <a:solidFill>
                  <a:srgbClr val="5F5F5F"/>
                </a:solidFill>
              </a:rPr>
              <a:t>часть Результаты контроля;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4</a:t>
            </a:r>
            <a:r>
              <a:rPr lang="ru-RU" sz="1200" dirty="0" smtClean="0">
                <a:solidFill>
                  <a:srgbClr val="5F5F5F"/>
                </a:solidFill>
              </a:rPr>
              <a:t>) блок </a:t>
            </a:r>
            <a:r>
              <a:rPr lang="ru-RU" sz="1200" dirty="0">
                <a:solidFill>
                  <a:srgbClr val="5F5F5F"/>
                </a:solidFill>
              </a:rPr>
              <a:t>отображения сообщения выбранного результата контроля</a:t>
            </a:r>
            <a:r>
              <a:rPr lang="ru-RU" sz="1200" dirty="0" smtClean="0">
                <a:solidFill>
                  <a:srgbClr val="5F5F5F"/>
                </a:solidFill>
              </a:rPr>
              <a:t>.</a:t>
            </a:r>
            <a:endParaRPr lang="ru-RU" sz="1200" dirty="0">
              <a:solidFill>
                <a:srgbClr val="5F5F5F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/>
          <a:stretch>
            <a:fillRect/>
          </a:stretch>
        </p:blipFill>
        <p:spPr>
          <a:xfrm>
            <a:off x="467544" y="570225"/>
            <a:ext cx="3312368" cy="4143375"/>
          </a:xfrm>
          <a:prstGeom prst="rect">
            <a:avLst/>
          </a:prstGeom>
        </p:spPr>
      </p:pic>
      <p:sp>
        <p:nvSpPr>
          <p:cNvPr id="9" name="Прямоугольник 8"/>
          <p:cNvSpPr/>
          <p:nvPr/>
        </p:nvSpPr>
        <p:spPr>
          <a:xfrm>
            <a:off x="4122204" y="2240579"/>
            <a:ext cx="4572000" cy="2870016"/>
          </a:xfrm>
          <a:prstGeom prst="rect">
            <a:avLst/>
          </a:prstGeom>
        </p:spPr>
        <p:txBody>
          <a:bodyPr>
            <a:spAutoFit/>
          </a:bodyPr>
          <a:lstStyle/>
          <a:p>
            <a:pPr marL="90488" lvl="1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В I-DRMS реализована функция проверки элементов, входящих в модель, на наличие ошибок. Ошибки бывают трех категорий:</a:t>
            </a:r>
          </a:p>
          <a:p>
            <a:pPr marL="90488" lvl="1" indent="-457200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200" b="1" dirty="0">
                <a:solidFill>
                  <a:srgbClr val="5F5F5F"/>
                </a:solidFill>
              </a:rPr>
              <a:t>ошибки загрузки </a:t>
            </a:r>
            <a:r>
              <a:rPr lang="ru-RU" sz="1200" b="1" dirty="0" smtClean="0">
                <a:solidFill>
                  <a:srgbClr val="5F5F5F"/>
                </a:solidFill>
              </a:rPr>
              <a:t>данных </a:t>
            </a:r>
            <a:r>
              <a:rPr lang="ru-RU" sz="1200" dirty="0" smtClean="0">
                <a:solidFill>
                  <a:srgbClr val="5F5F5F"/>
                </a:solidFill>
              </a:rPr>
              <a:t>– </a:t>
            </a:r>
            <a:r>
              <a:rPr lang="ru-RU" sz="1200" dirty="0">
                <a:solidFill>
                  <a:srgbClr val="5F5F5F"/>
                </a:solidFill>
              </a:rPr>
              <a:t>возникают при получении значений атрибутов после загрузки данных. Например, в качестве источника данных для атрибута указан несуществующий PI-тег;</a:t>
            </a:r>
          </a:p>
          <a:p>
            <a:pPr marL="90488" lvl="1" indent="-457200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200" b="1" dirty="0">
                <a:solidFill>
                  <a:srgbClr val="5F5F5F"/>
                </a:solidFill>
              </a:rPr>
              <a:t>грубые ошибки </a:t>
            </a:r>
            <a:r>
              <a:rPr lang="ru-RU" sz="1200" dirty="0">
                <a:solidFill>
                  <a:srgbClr val="5F5F5F"/>
                </a:solidFill>
              </a:rPr>
              <a:t>– в эту категорию входят ошибки, связанные с неверными измеренными данными по какому-либо элементу. Например, отрицательная измеренная масса по расходомеру является грубой ошибкой;</a:t>
            </a:r>
          </a:p>
          <a:p>
            <a:pPr marL="90488" lvl="1" indent="-457200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200" b="1" dirty="0">
                <a:solidFill>
                  <a:srgbClr val="5F5F5F"/>
                </a:solidFill>
              </a:rPr>
              <a:t>ошибки </a:t>
            </a:r>
            <a:r>
              <a:rPr lang="ru-RU" sz="1200" b="1" dirty="0" smtClean="0">
                <a:solidFill>
                  <a:srgbClr val="5F5F5F"/>
                </a:solidFill>
              </a:rPr>
              <a:t>согласования </a:t>
            </a:r>
            <a:r>
              <a:rPr lang="ru-RU" sz="1200" dirty="0" smtClean="0">
                <a:solidFill>
                  <a:srgbClr val="5F5F5F"/>
                </a:solidFill>
              </a:rPr>
              <a:t>– </a:t>
            </a:r>
            <a:r>
              <a:rPr lang="ru-RU" sz="1200" dirty="0">
                <a:solidFill>
                  <a:srgbClr val="5F5F5F"/>
                </a:solidFill>
              </a:rPr>
              <a:t>в эту категорию входят ошибки, связанные с некорректными согласованными данными. Например, </a:t>
            </a:r>
            <a:r>
              <a:rPr lang="ru-RU" sz="1200" dirty="0" err="1">
                <a:solidFill>
                  <a:srgbClr val="5F5F5F"/>
                </a:solidFill>
              </a:rPr>
              <a:t>разбаланс</a:t>
            </a:r>
            <a:r>
              <a:rPr lang="ru-RU" sz="1200" dirty="0">
                <a:solidFill>
                  <a:srgbClr val="5F5F5F"/>
                </a:solidFill>
              </a:rPr>
              <a:t> по установке (по согласованными данным) является ошибкой согласования.</a:t>
            </a:r>
          </a:p>
        </p:txBody>
      </p:sp>
    </p:spTree>
    <p:extLst>
      <p:ext uri="{BB962C8B-B14F-4D97-AF65-F5344CB8AC3E}">
        <p14:creationId xmlns:p14="http://schemas.microsoft.com/office/powerpoint/2010/main" val="1755461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1201567"/>
            <a:ext cx="6707981" cy="20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Условно-постоянные операции (УПО)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2708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Рисунок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6256" y="2875487"/>
            <a:ext cx="2312213" cy="957067"/>
          </a:xfrm>
          <a:prstGeom prst="rect">
            <a:avLst/>
          </a:prstGeom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52464" y="496368"/>
            <a:ext cx="7184758" cy="571504"/>
          </a:xfrm>
        </p:spPr>
        <p:txBody>
          <a:bodyPr>
            <a:noAutofit/>
          </a:bodyPr>
          <a:lstStyle/>
          <a:p>
            <a:pPr algn="ctr"/>
            <a:r>
              <a:rPr lang="ru-RU" dirty="0" smtClean="0"/>
              <a:t>Проблемы получения МБ на реальном технологическом объекте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12128" y="1731460"/>
            <a:ext cx="1630406" cy="2476534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528" y="1825228"/>
            <a:ext cx="2875444" cy="838667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3528" y="3121372"/>
            <a:ext cx="2875444" cy="838667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876256" y="1999962"/>
            <a:ext cx="2312213" cy="907733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635927" y="1491474"/>
            <a:ext cx="2895207" cy="8386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50783" y="2545308"/>
            <a:ext cx="2895207" cy="838667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35927" y="3533283"/>
            <a:ext cx="2895207" cy="838667"/>
          </a:xfrm>
          <a:prstGeom prst="rect">
            <a:avLst/>
          </a:prstGeom>
        </p:spPr>
      </p:pic>
      <p:sp>
        <p:nvSpPr>
          <p:cNvPr id="15" name="Прямоугольник 14"/>
          <p:cNvSpPr/>
          <p:nvPr/>
        </p:nvSpPr>
        <p:spPr>
          <a:xfrm>
            <a:off x="1792482" y="924465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R="0" lvl="0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tabLst/>
              <a:defRPr/>
            </a:pPr>
            <a:endParaRPr lang="en-US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17" name="Прямоугольник 16"/>
          <p:cNvSpPr/>
          <p:nvPr/>
        </p:nvSpPr>
        <p:spPr>
          <a:xfrm>
            <a:off x="564344" y="4416259"/>
            <a:ext cx="817287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ea typeface="MS PGothic" pitchFamily="34" charset="-128"/>
              </a:rPr>
              <a:t>Запасы на начало периода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+ 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MS PGothic" pitchFamily="34" charset="-128"/>
              </a:rPr>
              <a:t>Поступление сырья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≠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</a:p>
          <a:p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	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	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≠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  <a:r>
              <a:rPr lang="ru-RU" dirty="0" smtClean="0">
                <a:solidFill>
                  <a:schemeClr val="accent6">
                    <a:lumMod val="75000"/>
                  </a:schemeClr>
                </a:solidFill>
                <a:ea typeface="MS PGothic" pitchFamily="34" charset="-128"/>
              </a:rPr>
              <a:t>Запасы на конец периода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+ </a:t>
            </a:r>
            <a:r>
              <a:rPr lang="ru-RU" dirty="0" smtClean="0">
                <a:solidFill>
                  <a:schemeClr val="tx2">
                    <a:lumMod val="60000"/>
                    <a:lumOff val="40000"/>
                  </a:schemeClr>
                </a:solidFill>
                <a:ea typeface="MS PGothic" pitchFamily="34" charset="-128"/>
              </a:rPr>
              <a:t>Выработка продукции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+ </a:t>
            </a:r>
            <a:r>
              <a:rPr lang="ru-RU" dirty="0" smtClean="0">
                <a:solidFill>
                  <a:schemeClr val="accent3">
                    <a:lumMod val="75000"/>
                  </a:schemeClr>
                </a:solidFill>
                <a:ea typeface="MS PGothic" pitchFamily="34" charset="-128"/>
              </a:rPr>
              <a:t>Потери</a:t>
            </a:r>
            <a:endParaRPr lang="ru-RU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18" name="Прямоугольник 17"/>
          <p:cNvSpPr/>
          <p:nvPr/>
        </p:nvSpPr>
        <p:spPr>
          <a:xfrm>
            <a:off x="2053368" y="1825228"/>
            <a:ext cx="68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100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19" name="Прямоугольник 18"/>
          <p:cNvSpPr/>
          <p:nvPr/>
        </p:nvSpPr>
        <p:spPr>
          <a:xfrm>
            <a:off x="1884846" y="3120115"/>
            <a:ext cx="13141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82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 ± </a:t>
            </a:r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5 </a:t>
            </a:r>
            <a:r>
              <a:rPr 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</a:t>
            </a:r>
          </a:p>
        </p:txBody>
      </p:sp>
      <p:sp>
        <p:nvSpPr>
          <p:cNvPr id="20" name="Прямоугольник 19"/>
          <p:cNvSpPr/>
          <p:nvPr/>
        </p:nvSpPr>
        <p:spPr>
          <a:xfrm>
            <a:off x="4857896" y="3540705"/>
            <a:ext cx="71330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113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1" name="Прямоугольник 20"/>
          <p:cNvSpPr/>
          <p:nvPr/>
        </p:nvSpPr>
        <p:spPr>
          <a:xfrm>
            <a:off x="4701377" y="1462212"/>
            <a:ext cx="662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????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4" name="Прямоугольник 23"/>
          <p:cNvSpPr/>
          <p:nvPr/>
        </p:nvSpPr>
        <p:spPr>
          <a:xfrm>
            <a:off x="1807952" y="3540705"/>
            <a:ext cx="131412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Завышение на 10 т</a:t>
            </a:r>
            <a:endParaRPr lang="ru-RU" sz="11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5" name="Прямоугольник 24"/>
          <p:cNvSpPr/>
          <p:nvPr/>
        </p:nvSpPr>
        <p:spPr>
          <a:xfrm>
            <a:off x="4655691" y="1931695"/>
            <a:ext cx="13141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Отсутствие изм. прибора</a:t>
            </a:r>
            <a:endParaRPr lang="ru-RU" sz="11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6" name="Прямоугольник 25"/>
          <p:cNvSpPr/>
          <p:nvPr/>
        </p:nvSpPr>
        <p:spPr>
          <a:xfrm>
            <a:off x="7740162" y="1288900"/>
            <a:ext cx="1314125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Нормы потерь устарели</a:t>
            </a:r>
            <a:endParaRPr lang="ru-RU" sz="11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7" name="Прямоугольник 26"/>
          <p:cNvSpPr/>
          <p:nvPr/>
        </p:nvSpPr>
        <p:spPr>
          <a:xfrm>
            <a:off x="4604890" y="3984869"/>
            <a:ext cx="1515854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Ручной ввод остатков</a:t>
            </a:r>
            <a:br>
              <a:rPr lang="ru-R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</a:br>
            <a:r>
              <a:rPr lang="ru-RU" sz="11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Ошибки при вводе</a:t>
            </a:r>
            <a:endParaRPr lang="ru-RU" sz="11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8" name="Прямоугольник 27"/>
          <p:cNvSpPr/>
          <p:nvPr/>
        </p:nvSpPr>
        <p:spPr>
          <a:xfrm>
            <a:off x="8006373" y="1608476"/>
            <a:ext cx="68063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5 т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sp>
        <p:nvSpPr>
          <p:cNvPr id="29" name="Прямоугольник 28"/>
          <p:cNvSpPr/>
          <p:nvPr/>
        </p:nvSpPr>
        <p:spPr>
          <a:xfrm>
            <a:off x="7989766" y="3800203"/>
            <a:ext cx="6627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????</a:t>
            </a:r>
            <a:endParaRPr 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86633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25" grpId="0"/>
      <p:bldP spid="26" grpId="0"/>
      <p:bldP spid="27" grpId="0"/>
      <p:bldP spid="28" grpId="0"/>
      <p:bldP spid="29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УПО. Настройка и использование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473045"/>
            <a:ext cx="6858000" cy="12644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В случае, если при сведении баланса часто требуется создание операций перемещения продуктов с одними и теми же источниками и приемниками вручную непосредственно в </a:t>
            </a:r>
            <a:br>
              <a:rPr lang="ru-RU" sz="1200" dirty="0">
                <a:solidFill>
                  <a:srgbClr val="5F5F5F"/>
                </a:solidFill>
              </a:rPr>
            </a:br>
            <a:r>
              <a:rPr lang="en-US" sz="1200" dirty="0">
                <a:solidFill>
                  <a:srgbClr val="5F5F5F"/>
                </a:solidFill>
              </a:rPr>
              <a:t>I-DRMS, </a:t>
            </a:r>
            <a:r>
              <a:rPr lang="ru-RU" sz="1200" dirty="0">
                <a:solidFill>
                  <a:srgbClr val="5F5F5F"/>
                </a:solidFill>
              </a:rPr>
              <a:t>то можно использовать механизм УПО, который позволяет подготовить перечень таких операций и настроить правила расчета массы. Для отображения пункта меню УПО необходимо в файле </a:t>
            </a:r>
            <a:r>
              <a:rPr lang="en-US" sz="1200" dirty="0" err="1">
                <a:solidFill>
                  <a:srgbClr val="5F5F5F"/>
                </a:solidFill>
              </a:rPr>
              <a:t>Indusoft.MB.Client.exe.config</a:t>
            </a:r>
            <a:r>
              <a:rPr lang="ru-RU" sz="1200" dirty="0">
                <a:solidFill>
                  <a:srgbClr val="5F5F5F"/>
                </a:solidFill>
              </a:rPr>
              <a:t> выставить ключ: 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en-US" sz="1200" dirty="0">
                <a:solidFill>
                  <a:srgbClr val="5F5F5F"/>
                </a:solidFill>
              </a:rPr>
              <a:t>&lt;add key="</a:t>
            </a:r>
            <a:r>
              <a:rPr lang="en-US" sz="1200" dirty="0" err="1">
                <a:solidFill>
                  <a:srgbClr val="5F5F5F"/>
                </a:solidFill>
              </a:rPr>
              <a:t>EnableConstTransaction</a:t>
            </a:r>
            <a:r>
              <a:rPr lang="en-US" sz="1200" dirty="0">
                <a:solidFill>
                  <a:srgbClr val="5F5F5F"/>
                </a:solidFill>
              </a:rPr>
              <a:t>" value="true" /&gt;</a:t>
            </a:r>
            <a:endParaRPr lang="ru-RU" sz="1200" dirty="0">
              <a:solidFill>
                <a:srgbClr val="5F5F5F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83166" y="1675222"/>
            <a:ext cx="1326028" cy="754115"/>
          </a:xfrm>
          <a:prstGeom prst="rect">
            <a:avLst/>
          </a:prstGeom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382327" y="1699329"/>
            <a:ext cx="4291013" cy="181070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823460" y="3544124"/>
            <a:ext cx="2849880" cy="7767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29012" y="3746768"/>
            <a:ext cx="1042988" cy="371475"/>
          </a:xfrm>
          <a:prstGeom prst="rect">
            <a:avLst/>
          </a:prstGeom>
        </p:spPr>
      </p:pic>
      <p:pic>
        <p:nvPicPr>
          <p:cNvPr id="14" name="Рисунок 13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310557" y="4018727"/>
            <a:ext cx="1794510" cy="841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" name="Рисунок 14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1292935" y="2450763"/>
            <a:ext cx="1804988" cy="15640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433048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21581" y="624714"/>
            <a:ext cx="6700838" cy="3752729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8CC63F"/>
                </a:solidFill>
              </a:rPr>
              <a:t>Практика – </a:t>
            </a:r>
            <a:r>
              <a:rPr lang="ru-RU" dirty="0" smtClean="0">
                <a:solidFill>
                  <a:srgbClr val="8CC63F"/>
                </a:solidFill>
              </a:rPr>
              <a:t>Лабораторная работа №4</a:t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>
                <a:solidFill>
                  <a:srgbClr val="8CC63F"/>
                </a:solidFill>
              </a:rPr>
              <a:t/>
            </a:r>
            <a:br>
              <a:rPr lang="ru-RU" dirty="0">
                <a:solidFill>
                  <a:srgbClr val="8CC63F"/>
                </a:solidFill>
              </a:rPr>
            </a:b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34916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День</a:t>
            </a:r>
            <a:r>
              <a:rPr lang="ru-RU" dirty="0" smtClean="0"/>
              <a:t> 5</a:t>
            </a:r>
            <a:r>
              <a:rPr lang="en-US" dirty="0" smtClean="0"/>
              <a:t> </a:t>
            </a:r>
            <a:r>
              <a:rPr lang="ru-RU" dirty="0" smtClean="0"/>
              <a:t>Дополнительные функции </a:t>
            </a:r>
            <a:r>
              <a:rPr lang="en-US" dirty="0" smtClean="0"/>
              <a:t>I-DRMS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Теория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Формирование отчетов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Динамические таблицы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Резервные копии периодов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Разбаланс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по заводу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Плагин балансового контроля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Визуализация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ПГО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Перспектива развития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 (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АСО)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929281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День</a:t>
            </a:r>
            <a:r>
              <a:rPr lang="ru-RU" dirty="0" smtClean="0"/>
              <a:t> </a:t>
            </a:r>
            <a:r>
              <a:rPr lang="ru-RU" dirty="0"/>
              <a:t>5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Практика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и формирование отчета в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и формирование динамических таблиц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Создание резервной копии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Включение </a:t>
            </a:r>
            <a:r>
              <a:rPr lang="ru-RU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разбаланса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по заводу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плагина балансового контроля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57150" indent="0">
              <a:buClr>
                <a:srgbClr val="009999"/>
              </a:buClr>
              <a:buSzPct val="100000"/>
              <a:buNone/>
              <a:defRPr/>
            </a:pP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67909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1201567"/>
            <a:ext cx="6707981" cy="20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Подсистема формирования отчетов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70721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Отчеты. Возможности подсистемы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1" y="662228"/>
            <a:ext cx="6858000" cy="19466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Отчеты, которые можно сформировать в клиентском АРМ, по источнику делятся на </a:t>
            </a:r>
            <a:r>
              <a:rPr lang="ru-RU" sz="1350" b="1" dirty="0">
                <a:solidFill>
                  <a:srgbClr val="5F5F5F"/>
                </a:solidFill>
              </a:rPr>
              <a:t>три категории</a:t>
            </a:r>
            <a:r>
              <a:rPr lang="ru-RU" sz="1350" dirty="0">
                <a:solidFill>
                  <a:srgbClr val="5F5F5F"/>
                </a:solidFill>
              </a:rPr>
              <a:t>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внутренние </a:t>
            </a:r>
            <a:r>
              <a:rPr lang="ru-RU" sz="1350" b="1" dirty="0">
                <a:solidFill>
                  <a:srgbClr val="5F5F5F"/>
                </a:solidFill>
              </a:rPr>
              <a:t>встроенные</a:t>
            </a:r>
            <a:r>
              <a:rPr lang="ru-RU" sz="1350" dirty="0">
                <a:solidFill>
                  <a:srgbClr val="5F5F5F"/>
                </a:solidFill>
              </a:rPr>
              <a:t> отчеты, формируемые сервером I-DRMS (форма отчета не меняется); 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внешние отчеты, формируемые </a:t>
            </a:r>
            <a:r>
              <a:rPr lang="ru-RU" sz="1350" b="1" dirty="0">
                <a:solidFill>
                  <a:srgbClr val="5F5F5F"/>
                </a:solidFill>
              </a:rPr>
              <a:t>Сервером отчетов I-RS </a:t>
            </a:r>
            <a:r>
              <a:rPr lang="ru-RU" sz="1350" dirty="0">
                <a:solidFill>
                  <a:srgbClr val="5F5F5F"/>
                </a:solidFill>
              </a:rPr>
              <a:t>компании «</a:t>
            </a:r>
            <a:r>
              <a:rPr lang="ru-RU" sz="1350" dirty="0" err="1">
                <a:solidFill>
                  <a:srgbClr val="5F5F5F"/>
                </a:solidFill>
              </a:rPr>
              <a:t>Индасофт</a:t>
            </a:r>
            <a:r>
              <a:rPr lang="ru-RU" sz="1350" dirty="0">
                <a:solidFill>
                  <a:srgbClr val="5F5F5F"/>
                </a:solidFill>
              </a:rPr>
              <a:t>» («жесткие» отчеты, не динамические);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внутренние </a:t>
            </a:r>
            <a:r>
              <a:rPr lang="ru-RU" sz="1350" b="1" dirty="0">
                <a:solidFill>
                  <a:srgbClr val="5F5F5F"/>
                </a:solidFill>
              </a:rPr>
              <a:t>динамические отчеты</a:t>
            </a:r>
            <a:r>
              <a:rPr lang="ru-RU" sz="1350" dirty="0">
                <a:solidFill>
                  <a:srgbClr val="5F5F5F"/>
                </a:solidFill>
              </a:rPr>
              <a:t>, формируемые сервером I-DRMS (с использованием механизма </a:t>
            </a:r>
            <a:r>
              <a:rPr lang="ru-RU" sz="1350" b="1" dirty="0">
                <a:solidFill>
                  <a:srgbClr val="5F5F5F"/>
                </a:solidFill>
              </a:rPr>
              <a:t>агрегационных таблиц</a:t>
            </a:r>
            <a:r>
              <a:rPr lang="ru-RU" sz="1350" dirty="0">
                <a:solidFill>
                  <a:srgbClr val="5F5F5F"/>
                </a:solidFill>
              </a:rPr>
              <a:t>).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32433" y="2776605"/>
            <a:ext cx="6550211" cy="1834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107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Отчеты. Общие настройки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1" y="473036"/>
            <a:ext cx="6858000" cy="232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Основные настройки подсистемы формирования отчетов выполняются в файле </a:t>
            </a:r>
            <a:r>
              <a:rPr lang="en-US" sz="1350" dirty="0">
                <a:solidFill>
                  <a:srgbClr val="5F5F5F"/>
                </a:solidFill>
              </a:rPr>
              <a:t>ReportConfig.xml</a:t>
            </a:r>
            <a:r>
              <a:rPr lang="ru-RU" sz="1350" dirty="0">
                <a:solidFill>
                  <a:srgbClr val="5F5F5F"/>
                </a:solidFill>
              </a:rPr>
              <a:t>, расположенном в папке сервера. Структура файла: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&lt;</a:t>
            </a:r>
            <a:r>
              <a:rPr lang="en-US" sz="1050" dirty="0">
                <a:solidFill>
                  <a:srgbClr val="5F5F5F"/>
                </a:solidFill>
              </a:rPr>
              <a:t>Report </a:t>
            </a:r>
            <a:r>
              <a:rPr lang="en-US" sz="1050" dirty="0" err="1">
                <a:solidFill>
                  <a:srgbClr val="5F5F5F"/>
                </a:solidFill>
              </a:rPr>
              <a:t>xmlns</a:t>
            </a:r>
            <a:r>
              <a:rPr lang="en-US" sz="1050" dirty="0">
                <a:solidFill>
                  <a:srgbClr val="5F5F5F"/>
                </a:solidFill>
              </a:rPr>
              <a:t>="</a:t>
            </a:r>
            <a:r>
              <a:rPr lang="en-US" sz="1050" dirty="0" err="1">
                <a:solidFill>
                  <a:srgbClr val="5F5F5F"/>
                </a:solidFill>
              </a:rPr>
              <a:t>urn:InduSoft.MatBalance.ReportConfig</a:t>
            </a:r>
            <a:r>
              <a:rPr lang="en-US" sz="1050" dirty="0">
                <a:solidFill>
                  <a:srgbClr val="5F5F5F"/>
                </a:solidFill>
              </a:rPr>
              <a:t>" name="</a:t>
            </a:r>
            <a:r>
              <a:rPr lang="ru-RU" sz="1050" dirty="0">
                <a:solidFill>
                  <a:srgbClr val="5F5F5F"/>
                </a:solidFill>
              </a:rPr>
              <a:t>Отчеты"&gt;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&lt;</a:t>
            </a:r>
            <a:r>
              <a:rPr lang="en-US" sz="1050" dirty="0">
                <a:solidFill>
                  <a:srgbClr val="5F5F5F"/>
                </a:solidFill>
              </a:rPr>
              <a:t>Report name="</a:t>
            </a:r>
            <a:r>
              <a:rPr lang="ru-RU" sz="1050" dirty="0">
                <a:solidFill>
                  <a:srgbClr val="5F5F5F"/>
                </a:solidFill>
              </a:rPr>
              <a:t>Динамические отчеты" </a:t>
            </a:r>
            <a:r>
              <a:rPr lang="en-US" sz="1050" dirty="0" err="1">
                <a:solidFill>
                  <a:srgbClr val="5F5F5F"/>
                </a:solidFill>
              </a:rPr>
              <a:t>runInAnalyses</a:t>
            </a:r>
            <a:r>
              <a:rPr lang="en-US" sz="1050" dirty="0">
                <a:solidFill>
                  <a:srgbClr val="5F5F5F"/>
                </a:solidFill>
              </a:rPr>
              <a:t>=""&gt;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en-US" sz="1050" dirty="0">
                <a:solidFill>
                  <a:srgbClr val="5F5F5F"/>
                </a:solidFill>
              </a:rPr>
              <a:t>		&lt;Report name=" " </a:t>
            </a:r>
            <a:r>
              <a:rPr lang="en-US" sz="1050" dirty="0" err="1">
                <a:solidFill>
                  <a:srgbClr val="5F5F5F"/>
                </a:solidFill>
              </a:rPr>
              <a:t>timeSelector</a:t>
            </a:r>
            <a:r>
              <a:rPr lang="en-US" sz="1050" dirty="0">
                <a:solidFill>
                  <a:srgbClr val="5F5F5F"/>
                </a:solidFill>
              </a:rPr>
              <a:t>=" " </a:t>
            </a:r>
            <a:r>
              <a:rPr lang="en-US" sz="1050" dirty="0" err="1">
                <a:solidFill>
                  <a:srgbClr val="5F5F5F"/>
                </a:solidFill>
              </a:rPr>
              <a:t>runInStructures</a:t>
            </a:r>
            <a:r>
              <a:rPr lang="en-US" sz="1050" dirty="0">
                <a:solidFill>
                  <a:srgbClr val="5F5F5F"/>
                </a:solidFill>
              </a:rPr>
              <a:t>="" </a:t>
            </a:r>
            <a:endParaRPr lang="ru-RU" sz="105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	</a:t>
            </a:r>
            <a:r>
              <a:rPr lang="en-US" sz="1050" dirty="0">
                <a:solidFill>
                  <a:srgbClr val="5F5F5F"/>
                </a:solidFill>
              </a:rPr>
              <a:t>generator=" " </a:t>
            </a:r>
            <a:r>
              <a:rPr lang="en-US" sz="1050" dirty="0" err="1">
                <a:solidFill>
                  <a:srgbClr val="5F5F5F"/>
                </a:solidFill>
              </a:rPr>
              <a:t>templatePath</a:t>
            </a:r>
            <a:r>
              <a:rPr lang="en-US" sz="1050" dirty="0">
                <a:solidFill>
                  <a:srgbClr val="5F5F5F"/>
                </a:solidFill>
              </a:rPr>
              <a:t>=" " /&gt;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en-US" sz="1050" dirty="0">
                <a:solidFill>
                  <a:srgbClr val="5F5F5F"/>
                </a:solidFill>
              </a:rPr>
              <a:t>	&lt;/Report&gt;</a:t>
            </a:r>
            <a:endParaRPr lang="ru-RU" sz="105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Файл содержит ряд вложенных секций </a:t>
            </a:r>
            <a:r>
              <a:rPr lang="ru-RU" sz="1350" b="1" dirty="0" err="1">
                <a:solidFill>
                  <a:srgbClr val="5F5F5F"/>
                </a:solidFill>
              </a:rPr>
              <a:t>Report</a:t>
            </a:r>
            <a:r>
              <a:rPr lang="ru-RU" sz="1350" dirty="0">
                <a:solidFill>
                  <a:srgbClr val="5F5F5F"/>
                </a:solidFill>
              </a:rPr>
              <a:t>, которые соответствуют иерархическому меню в АРМ. При этом названия пунктов меню определяются значениями атрибута </a:t>
            </a:r>
            <a:r>
              <a:rPr lang="ru-RU" sz="1350" b="1" dirty="0" err="1">
                <a:solidFill>
                  <a:srgbClr val="5F5F5F"/>
                </a:solidFill>
              </a:rPr>
              <a:t>name</a:t>
            </a:r>
            <a:r>
              <a:rPr lang="ru-RU" sz="1350" dirty="0">
                <a:solidFill>
                  <a:srgbClr val="5F5F5F"/>
                </a:solidFill>
              </a:rPr>
              <a:t>.</a:t>
            </a:r>
            <a:r>
              <a:rPr lang="en-US" sz="1350" dirty="0">
                <a:solidFill>
                  <a:srgbClr val="5F5F5F"/>
                </a:solidFill>
              </a:rPr>
              <a:t> </a:t>
            </a:r>
            <a:r>
              <a:rPr lang="ru-RU" sz="1350" dirty="0">
                <a:solidFill>
                  <a:srgbClr val="5F5F5F"/>
                </a:solidFill>
              </a:rPr>
              <a:t>Основные </a:t>
            </a:r>
            <a:r>
              <a:rPr lang="en-US" sz="1350" dirty="0">
                <a:solidFill>
                  <a:srgbClr val="5F5F5F"/>
                </a:solidFill>
              </a:rPr>
              <a:t>Xml-</a:t>
            </a:r>
            <a:r>
              <a:rPr lang="ru-RU" sz="1350" dirty="0">
                <a:solidFill>
                  <a:srgbClr val="5F5F5F"/>
                </a:solidFill>
              </a:rPr>
              <a:t>атрибуты элемента </a:t>
            </a:r>
            <a:r>
              <a:rPr lang="en-US" sz="1350" dirty="0">
                <a:solidFill>
                  <a:srgbClr val="5F5F5F"/>
                </a:solidFill>
              </a:rPr>
              <a:t>Report</a:t>
            </a:r>
            <a:r>
              <a:rPr lang="ru-RU" sz="1350" dirty="0">
                <a:solidFill>
                  <a:srgbClr val="5F5F5F"/>
                </a:solidFill>
              </a:rPr>
              <a:t>:</a:t>
            </a:r>
            <a:endParaRPr lang="en-US" sz="1350" dirty="0">
              <a:solidFill>
                <a:srgbClr val="5F5F5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 rotWithShape="1">
          <a:blip r:embed="rId4"/>
          <a:srcRect l="13504" r="58380" b="45509"/>
          <a:stretch/>
        </p:blipFill>
        <p:spPr>
          <a:xfrm>
            <a:off x="5823202" y="961093"/>
            <a:ext cx="2062976" cy="1119956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0770" y="2735194"/>
            <a:ext cx="6342461" cy="2050749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6720" y="3346477"/>
            <a:ext cx="420746" cy="473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8455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Отчеты. Настройка формирования встроенных отчетов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1" y="701635"/>
            <a:ext cx="6858000" cy="1867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В комплексе </a:t>
            </a:r>
            <a:r>
              <a:rPr lang="en-US" sz="1350" dirty="0">
                <a:solidFill>
                  <a:srgbClr val="5F5F5F"/>
                </a:solidFill>
              </a:rPr>
              <a:t>I-DRMS </a:t>
            </a:r>
            <a:r>
              <a:rPr lang="ru-RU" sz="1350" dirty="0">
                <a:solidFill>
                  <a:srgbClr val="5F5F5F"/>
                </a:solidFill>
              </a:rPr>
              <a:t>реализован перечень встроенных динамических отчетов с разработанными неизменными формами. Основные из них: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материальный баланс по установкам; 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отгрузка / приемка;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движение по заводу / движение по цеху;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смешение;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остатки.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7027" y="1138406"/>
            <a:ext cx="2155373" cy="1495967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4514" y="2660462"/>
            <a:ext cx="3935696" cy="2008586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6382" y="2660462"/>
            <a:ext cx="2434587" cy="2019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82962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Отчеты. Настройка</a:t>
            </a:r>
            <a:r>
              <a:rPr lang="en-US" altLang="ru-RU" dirty="0" smtClean="0">
                <a:solidFill>
                  <a:srgbClr val="8CC63F"/>
                </a:solidFill>
              </a:rPr>
              <a:t> </a:t>
            </a:r>
            <a:r>
              <a:rPr lang="ru-RU" altLang="ru-RU" dirty="0" smtClean="0">
                <a:solidFill>
                  <a:srgbClr val="8CC63F"/>
                </a:solidFill>
              </a:rPr>
              <a:t>формирования отчетов с сервера отчетов </a:t>
            </a:r>
            <a:r>
              <a:rPr lang="en-US" altLang="ru-RU" dirty="0" smtClean="0">
                <a:solidFill>
                  <a:srgbClr val="8CC63F"/>
                </a:solidFill>
              </a:rPr>
              <a:t>I-RS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1" y="668978"/>
            <a:ext cx="6858000" cy="41113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Пользователь I-DRMS-C видит в меню Отчеты ссылки на отчеты с «Сервера отчетов I-RS/PI», выбирает период, после чего служба сервера отчетов выдает сформированный отчет. В конфигурационном файле </a:t>
            </a:r>
            <a:r>
              <a:rPr lang="en-US" sz="1350" b="1" dirty="0" err="1">
                <a:solidFill>
                  <a:srgbClr val="5F5F5F"/>
                </a:solidFill>
              </a:rPr>
              <a:t>Indusoft.MB.ServerHost.exe.config</a:t>
            </a:r>
            <a:r>
              <a:rPr lang="en-US" sz="1350" dirty="0">
                <a:solidFill>
                  <a:srgbClr val="5F5F5F"/>
                </a:solidFill>
              </a:rPr>
              <a:t> </a:t>
            </a:r>
            <a:r>
              <a:rPr lang="ru-RU" sz="1350" dirty="0">
                <a:solidFill>
                  <a:srgbClr val="5F5F5F"/>
                </a:solidFill>
              </a:rPr>
              <a:t>должна быть добавлена следующая секция в &lt;</a:t>
            </a:r>
            <a:r>
              <a:rPr lang="en-US" sz="1350" dirty="0">
                <a:solidFill>
                  <a:srgbClr val="5F5F5F"/>
                </a:solidFill>
              </a:rPr>
              <a:t>configuration&gt; \ &lt;</a:t>
            </a:r>
            <a:r>
              <a:rPr lang="en-US" sz="1350" dirty="0" err="1">
                <a:solidFill>
                  <a:srgbClr val="5F5F5F"/>
                </a:solidFill>
              </a:rPr>
              <a:t>system.runtime.remoting</a:t>
            </a:r>
            <a:r>
              <a:rPr lang="en-US" sz="1350" dirty="0">
                <a:solidFill>
                  <a:srgbClr val="5F5F5F"/>
                </a:solidFill>
              </a:rPr>
              <a:t>&gt; \ &lt;application&gt;:</a:t>
            </a:r>
            <a:endParaRPr lang="ru-RU" sz="1350" dirty="0">
              <a:solidFill>
                <a:srgbClr val="5F5F5F"/>
              </a:solidFill>
            </a:endParaRP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</a:t>
            </a:r>
            <a:r>
              <a:rPr lang="en-US" sz="1050" dirty="0">
                <a:solidFill>
                  <a:srgbClr val="5F5F5F"/>
                </a:solidFill>
              </a:rPr>
              <a:t>&lt;client&gt;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	&lt;</a:t>
            </a:r>
            <a:r>
              <a:rPr lang="en-US" sz="1050" dirty="0" err="1">
                <a:solidFill>
                  <a:srgbClr val="5F5F5F"/>
                </a:solidFill>
              </a:rPr>
              <a:t>wellknown</a:t>
            </a:r>
            <a:r>
              <a:rPr lang="en-US" sz="1050" dirty="0">
                <a:solidFill>
                  <a:srgbClr val="5F5F5F"/>
                </a:solidFill>
              </a:rPr>
              <a:t> type="</a:t>
            </a:r>
            <a:r>
              <a:rPr lang="en-US" sz="1050" dirty="0" err="1">
                <a:solidFill>
                  <a:srgbClr val="5F5F5F"/>
                </a:solidFill>
              </a:rPr>
              <a:t>Common.Library.Interfaces.IPIRSServer</a:t>
            </a:r>
            <a:r>
              <a:rPr lang="en-US" sz="1050" dirty="0">
                <a:solidFill>
                  <a:srgbClr val="5F5F5F"/>
                </a:solidFill>
              </a:rPr>
              <a:t>, </a:t>
            </a:r>
            <a:r>
              <a:rPr lang="en-US" sz="1050" dirty="0" err="1">
                <a:solidFill>
                  <a:srgbClr val="5F5F5F"/>
                </a:solidFill>
              </a:rPr>
              <a:t>Common.Library</a:t>
            </a:r>
            <a:r>
              <a:rPr lang="en-US" sz="1050" dirty="0">
                <a:solidFill>
                  <a:srgbClr val="5F5F5F"/>
                </a:solidFill>
              </a:rPr>
              <a:t>" </a:t>
            </a:r>
            <a:r>
              <a:rPr lang="en-US" sz="1050" dirty="0" err="1">
                <a:solidFill>
                  <a:srgbClr val="5F5F5F"/>
                </a:solidFill>
              </a:rPr>
              <a:t>url</a:t>
            </a:r>
            <a:r>
              <a:rPr lang="en-US" sz="1050" dirty="0">
                <a:solidFill>
                  <a:srgbClr val="5F5F5F"/>
                </a:solidFill>
              </a:rPr>
              <a:t>= </a:t>
            </a:r>
            <a:r>
              <a:rPr lang="ru-RU" sz="1050" dirty="0">
                <a:solidFill>
                  <a:srgbClr val="5F5F5F"/>
                </a:solidFill>
              </a:rPr>
              <a:t>		</a:t>
            </a:r>
            <a:r>
              <a:rPr lang="en-US" sz="1050" dirty="0">
                <a:solidFill>
                  <a:srgbClr val="5F5F5F"/>
                </a:solidFill>
              </a:rPr>
              <a:t>"</a:t>
            </a:r>
            <a:r>
              <a:rPr lang="en-US" sz="1050" dirty="0" err="1">
                <a:solidFill>
                  <a:srgbClr val="5F5F5F"/>
                </a:solidFill>
              </a:rPr>
              <a:t>tcp</a:t>
            </a:r>
            <a:r>
              <a:rPr lang="en-US" sz="1050" dirty="0">
                <a:solidFill>
                  <a:srgbClr val="5F5F5F"/>
                </a:solidFill>
              </a:rPr>
              <a:t>://10.4.10.11:8088/</a:t>
            </a:r>
            <a:r>
              <a:rPr lang="en-US" sz="1050" dirty="0" err="1">
                <a:solidFill>
                  <a:srgbClr val="5F5F5F"/>
                </a:solidFill>
              </a:rPr>
              <a:t>PIReportServer</a:t>
            </a:r>
            <a:r>
              <a:rPr lang="en-US" sz="1050" dirty="0">
                <a:solidFill>
                  <a:srgbClr val="5F5F5F"/>
                </a:solidFill>
              </a:rPr>
              <a:t>/</a:t>
            </a:r>
            <a:r>
              <a:rPr lang="en-US" sz="1050" dirty="0" err="1">
                <a:solidFill>
                  <a:srgbClr val="5F5F5F"/>
                </a:solidFill>
              </a:rPr>
              <a:t>ServerObj</a:t>
            </a:r>
            <a:r>
              <a:rPr lang="en-US" sz="1050" dirty="0">
                <a:solidFill>
                  <a:srgbClr val="5F5F5F"/>
                </a:solidFill>
              </a:rPr>
              <a:t>" 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ru-RU" sz="1050" dirty="0">
                <a:solidFill>
                  <a:srgbClr val="5F5F5F"/>
                </a:solidFill>
              </a:rPr>
              <a:t>	</a:t>
            </a:r>
            <a:r>
              <a:rPr lang="en-US" sz="1050" dirty="0">
                <a:solidFill>
                  <a:srgbClr val="5F5F5F"/>
                </a:solidFill>
              </a:rPr>
              <a:t>&lt;/client&gt;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Здесь в XML-атрибуте </a:t>
            </a:r>
            <a:r>
              <a:rPr lang="ru-RU" sz="1350" dirty="0" err="1">
                <a:solidFill>
                  <a:srgbClr val="5F5F5F"/>
                </a:solidFill>
              </a:rPr>
              <a:t>url</a:t>
            </a:r>
            <a:r>
              <a:rPr lang="ru-RU" sz="1350" dirty="0">
                <a:solidFill>
                  <a:srgbClr val="5F5F5F"/>
                </a:solidFill>
              </a:rPr>
              <a:t> указывается IP-адрес (сетевое имя) сервера, где работает Сервер отчетов.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Далее, в конфигурационном файле </a:t>
            </a:r>
            <a:r>
              <a:rPr lang="ru-RU" sz="1350" b="1" dirty="0">
                <a:solidFill>
                  <a:srgbClr val="5F5F5F"/>
                </a:solidFill>
              </a:rPr>
              <a:t>ReportConfig.xml </a:t>
            </a:r>
            <a:r>
              <a:rPr lang="ru-RU" sz="1350" dirty="0">
                <a:solidFill>
                  <a:srgbClr val="5F5F5F"/>
                </a:solidFill>
              </a:rPr>
              <a:t>конфигурируется сам список отчетов с «Сервера отчетов», которые доступны в I-DRMS-C. Пример подключения внешнего отчета: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900" dirty="0">
                <a:solidFill>
                  <a:srgbClr val="5F5F5F"/>
                </a:solidFill>
              </a:rPr>
              <a:t>	</a:t>
            </a:r>
            <a:r>
              <a:rPr lang="en-US" sz="900" dirty="0">
                <a:solidFill>
                  <a:srgbClr val="5F5F5F"/>
                </a:solidFill>
              </a:rPr>
              <a:t>&lt;Report name="36 </a:t>
            </a:r>
            <a:r>
              <a:rPr lang="ru-RU" sz="900" dirty="0">
                <a:solidFill>
                  <a:srgbClr val="5F5F5F"/>
                </a:solidFill>
              </a:rPr>
              <a:t>форма отчетов" </a:t>
            </a:r>
            <a:r>
              <a:rPr lang="en-US" sz="900" dirty="0">
                <a:solidFill>
                  <a:srgbClr val="5F5F5F"/>
                </a:solidFill>
              </a:rPr>
              <a:t>generator="Indusoft.MB.Server.ReportGenerators.ReportServerReportGenerator, </a:t>
            </a:r>
            <a:r>
              <a:rPr lang="ru-RU" sz="900" dirty="0">
                <a:solidFill>
                  <a:srgbClr val="5F5F5F"/>
                </a:solidFill>
              </a:rPr>
              <a:t>	</a:t>
            </a:r>
            <a:r>
              <a:rPr lang="en-US" sz="900" dirty="0" err="1">
                <a:solidFill>
                  <a:srgbClr val="5F5F5F"/>
                </a:solidFill>
              </a:rPr>
              <a:t>Indusoft.MB.Server.ReportGenerators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itemSelector</a:t>
            </a:r>
            <a:r>
              <a:rPr lang="en-US" sz="900" dirty="0">
                <a:solidFill>
                  <a:srgbClr val="5F5F5F"/>
                </a:solidFill>
              </a:rPr>
              <a:t>="None" </a:t>
            </a:r>
            <a:r>
              <a:rPr lang="en-US" sz="900" dirty="0" err="1">
                <a:solidFill>
                  <a:srgbClr val="5F5F5F"/>
                </a:solidFill>
              </a:rPr>
              <a:t>timeSelector</a:t>
            </a:r>
            <a:r>
              <a:rPr lang="en-US" sz="900" dirty="0">
                <a:solidFill>
                  <a:srgbClr val="5F5F5F"/>
                </a:solidFill>
              </a:rPr>
              <a:t>="Interval" </a:t>
            </a:r>
            <a:r>
              <a:rPr lang="en-US" sz="900" dirty="0" err="1">
                <a:solidFill>
                  <a:srgbClr val="5F5F5F"/>
                </a:solidFill>
              </a:rPr>
              <a:t>componentSelector</a:t>
            </a:r>
            <a:r>
              <a:rPr lang="en-US" sz="900" dirty="0">
                <a:solidFill>
                  <a:srgbClr val="5F5F5F"/>
                </a:solidFill>
              </a:rPr>
              <a:t>="None" </a:t>
            </a:r>
            <a:r>
              <a:rPr lang="ru-RU" sz="900" dirty="0">
                <a:solidFill>
                  <a:srgbClr val="5F5F5F"/>
                </a:solidFill>
              </a:rPr>
              <a:t>	</a:t>
            </a:r>
            <a:r>
              <a:rPr lang="en-US" sz="900" dirty="0" err="1">
                <a:solidFill>
                  <a:srgbClr val="5F5F5F"/>
                </a:solidFill>
              </a:rPr>
              <a:t>param</a:t>
            </a:r>
            <a:r>
              <a:rPr lang="en-US" sz="900" dirty="0">
                <a:solidFill>
                  <a:srgbClr val="5F5F5F"/>
                </a:solidFill>
              </a:rPr>
              <a:t>=«</a:t>
            </a:r>
            <a:r>
              <a:rPr lang="ru-RU" sz="900" dirty="0">
                <a:solidFill>
                  <a:srgbClr val="5F5F5F"/>
                </a:solidFill>
              </a:rPr>
              <a:t>36тп</a:t>
            </a:r>
            <a:r>
              <a:rPr lang="en-US" sz="900" dirty="0">
                <a:solidFill>
                  <a:srgbClr val="5F5F5F"/>
                </a:solidFill>
              </a:rPr>
              <a:t>;</a:t>
            </a:r>
            <a:r>
              <a:rPr lang="en-US" sz="900" dirty="0" err="1">
                <a:solidFill>
                  <a:srgbClr val="5F5F5F"/>
                </a:solidFill>
              </a:rPr>
              <a:t>piadmin</a:t>
            </a:r>
            <a:r>
              <a:rPr lang="en-US" sz="900" dirty="0">
                <a:solidFill>
                  <a:srgbClr val="5F5F5F"/>
                </a:solidFill>
              </a:rPr>
              <a:t>" /&gt;</a:t>
            </a:r>
            <a:endParaRPr lang="ru-RU" sz="90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В XML-атрибуте </a:t>
            </a:r>
            <a:r>
              <a:rPr lang="ru-RU" sz="1350" dirty="0" err="1">
                <a:solidFill>
                  <a:srgbClr val="5F5F5F"/>
                </a:solidFill>
              </a:rPr>
              <a:t>param</a:t>
            </a:r>
            <a:r>
              <a:rPr lang="ru-RU" sz="1350" dirty="0">
                <a:solidFill>
                  <a:srgbClr val="5F5F5F"/>
                </a:solidFill>
              </a:rPr>
              <a:t> указывается последовательно через точку с запятой "ИМЯ_ШАБЛОНА_СЕРВЕРА_ОТЧЕТОВ;ИМЯ_PI-ПОЛЬЗОВАТЕЛЯ__КОТОРЫЙ_ИМЕЕТ_ДОСТУП_К_ЭТОМУ_ШАБЛОНУ"</a:t>
            </a:r>
          </a:p>
        </p:txBody>
      </p:sp>
    </p:spTree>
    <p:extLst>
      <p:ext uri="{BB962C8B-B14F-4D97-AF65-F5344CB8AC3E}">
        <p14:creationId xmlns:p14="http://schemas.microsoft.com/office/powerpoint/2010/main" val="2422893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Отчеты. Настройка</a:t>
            </a:r>
            <a:r>
              <a:rPr lang="en-US" altLang="ru-RU" dirty="0" smtClean="0">
                <a:solidFill>
                  <a:srgbClr val="8CC63F"/>
                </a:solidFill>
              </a:rPr>
              <a:t> </a:t>
            </a:r>
            <a:r>
              <a:rPr lang="ru-RU" altLang="ru-RU" dirty="0" smtClean="0">
                <a:solidFill>
                  <a:srgbClr val="8CC63F"/>
                </a:solidFill>
              </a:rPr>
              <a:t>формирования внутренних динамических отчетов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697706"/>
            <a:ext cx="6858000" cy="1882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Для построения динамических отчетов с использованием пользовательских отчетных форм (в отличие от встроенных отчетов) в системе I-DRMS используется механизм агрегационных таблиц.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Агрегационные таблицы создаются по правилам, указанным в конфигурационном файле </a:t>
            </a:r>
            <a:r>
              <a:rPr lang="ru-RU" sz="1350" b="1" dirty="0">
                <a:solidFill>
                  <a:srgbClr val="5F5F5F"/>
                </a:solidFill>
              </a:rPr>
              <a:t>AggregationTables.xml</a:t>
            </a:r>
            <a:r>
              <a:rPr lang="ru-RU" sz="1350" dirty="0">
                <a:solidFill>
                  <a:srgbClr val="5F5F5F"/>
                </a:solidFill>
              </a:rPr>
              <a:t>.</a:t>
            </a:r>
            <a:r>
              <a:rPr lang="en-US" sz="1350" dirty="0">
                <a:solidFill>
                  <a:srgbClr val="5F5F5F"/>
                </a:solidFill>
              </a:rPr>
              <a:t> </a:t>
            </a:r>
            <a:r>
              <a:rPr lang="ru-RU" sz="1350" dirty="0">
                <a:solidFill>
                  <a:srgbClr val="5F5F5F"/>
                </a:solidFill>
              </a:rPr>
              <a:t>На основании этих правил в БД </a:t>
            </a:r>
            <a:r>
              <a:rPr lang="en-US" sz="1350" b="1" dirty="0">
                <a:solidFill>
                  <a:srgbClr val="5F5F5F"/>
                </a:solidFill>
              </a:rPr>
              <a:t>MS</a:t>
            </a:r>
            <a:r>
              <a:rPr lang="en-US" sz="1350" dirty="0">
                <a:solidFill>
                  <a:srgbClr val="5F5F5F"/>
                </a:solidFill>
              </a:rPr>
              <a:t> </a:t>
            </a:r>
            <a:r>
              <a:rPr lang="en-US" sz="1350" b="1" dirty="0">
                <a:solidFill>
                  <a:srgbClr val="5F5F5F"/>
                </a:solidFill>
              </a:rPr>
              <a:t>SQL</a:t>
            </a:r>
            <a:r>
              <a:rPr lang="en-US" sz="1350" dirty="0">
                <a:solidFill>
                  <a:srgbClr val="5F5F5F"/>
                </a:solidFill>
              </a:rPr>
              <a:t> </a:t>
            </a:r>
            <a:r>
              <a:rPr lang="ru-RU" sz="1350" dirty="0">
                <a:solidFill>
                  <a:srgbClr val="5F5F5F"/>
                </a:solidFill>
              </a:rPr>
              <a:t>формируются дополнительные таблицы.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Далее разрабатываются шаблоны отчетных форм в формате </a:t>
            </a:r>
            <a:r>
              <a:rPr lang="en-US" sz="1350" b="1" dirty="0">
                <a:solidFill>
                  <a:srgbClr val="5F5F5F"/>
                </a:solidFill>
              </a:rPr>
              <a:t>MS</a:t>
            </a:r>
            <a:r>
              <a:rPr lang="en-US" sz="1350" dirty="0">
                <a:solidFill>
                  <a:srgbClr val="5F5F5F"/>
                </a:solidFill>
              </a:rPr>
              <a:t> </a:t>
            </a:r>
            <a:r>
              <a:rPr lang="en-US" sz="1350" b="1" dirty="0">
                <a:solidFill>
                  <a:srgbClr val="5F5F5F"/>
                </a:solidFill>
              </a:rPr>
              <a:t>Excel</a:t>
            </a:r>
            <a:r>
              <a:rPr lang="ru-RU" sz="1350" dirty="0">
                <a:solidFill>
                  <a:srgbClr val="5F5F5F"/>
                </a:solidFill>
              </a:rPr>
              <a:t>, ячейки которых заполняются на основании запросов к сформированным ранее таблицам в БД.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3002" y="2481679"/>
            <a:ext cx="5860338" cy="2222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711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7824" y="558800"/>
            <a:ext cx="7184758" cy="571504"/>
          </a:xfrm>
        </p:spPr>
        <p:txBody>
          <a:bodyPr>
            <a:noAutofit/>
          </a:bodyPr>
          <a:lstStyle/>
          <a:p>
            <a:pPr algn="l"/>
            <a:r>
              <a:rPr lang="ru-RU" dirty="0"/>
              <a:t>Система </a:t>
            </a:r>
            <a:r>
              <a:rPr lang="ru-RU" dirty="0" smtClean="0"/>
              <a:t>расчета материальных балансов </a:t>
            </a:r>
            <a:r>
              <a:rPr lang="en-US" dirty="0"/>
              <a:t>I-DRMS</a:t>
            </a:r>
            <a:br>
              <a:rPr lang="en-US" dirty="0"/>
            </a:br>
            <a:r>
              <a:rPr lang="en-U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InduSoft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Data Reconciliation Management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System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971544" y="2214560"/>
            <a:ext cx="3643338" cy="172354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I-DRMS формирует автоматизированным способом единый согласованный материальный баланс производства, осуществляет поиск грубых ошибок </a:t>
            </a:r>
            <a: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/>
            </a:r>
            <a:br>
              <a:rPr lang="en-US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r>
              <a:rPr lang="ru-RU" sz="16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в </a:t>
            </a:r>
            <a:r>
              <a:rPr lang="ru-RU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учётно-балансовых данных, выявляет погрешности измерений и определяет места возникновения потерь.</a:t>
            </a: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0100" y="1906966"/>
            <a:ext cx="4013900" cy="32472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220072" y="1995686"/>
            <a:ext cx="3816424" cy="3024336"/>
          </a:xfrm>
          <a:prstGeom prst="rect">
            <a:avLst/>
          </a:prstGeom>
          <a:noFill/>
          <a:ln w="254000">
            <a:solidFill>
              <a:schemeClr val="bg1">
                <a:alpha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130274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3948" y="1473530"/>
            <a:ext cx="6707981" cy="20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факультативная часть.</a:t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 smtClean="0">
                <a:solidFill>
                  <a:srgbClr val="8CC63F"/>
                </a:solidFill>
              </a:rPr>
              <a:t>Структура БД и дополнительный функционал </a:t>
            </a:r>
            <a:r>
              <a:rPr lang="en-US" dirty="0" smtClean="0">
                <a:solidFill>
                  <a:srgbClr val="8CC63F"/>
                </a:solidFill>
              </a:rPr>
              <a:t>I-DRMS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8345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1201567"/>
            <a:ext cx="6707981" cy="20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Динамические закладки в клиенте </a:t>
            </a:r>
            <a:r>
              <a:rPr lang="en-US" sz="2700" kern="0" dirty="0">
                <a:solidFill>
                  <a:srgbClr val="8CC63F"/>
                </a:solidFill>
              </a:rPr>
              <a:t/>
            </a:r>
            <a:br>
              <a:rPr lang="en-US" sz="2700" kern="0" dirty="0">
                <a:solidFill>
                  <a:srgbClr val="8CC63F"/>
                </a:solidFill>
              </a:rPr>
            </a:br>
            <a:r>
              <a:rPr lang="en-US" sz="2700" kern="0" dirty="0">
                <a:solidFill>
                  <a:srgbClr val="8CC63F"/>
                </a:solidFill>
              </a:rPr>
              <a:t>I-DRMS-C</a:t>
            </a:r>
            <a:endParaRPr lang="ru-RU" sz="2700" kern="0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25032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Динамические закладки. Описание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591287"/>
            <a:ext cx="6858000" cy="13388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Динамическая закладка служит для отображения динамических элементов модели, не являющихся объектами балансировки, но тесно связанными с задачей расчета баланса. Например, для оценки ключевых показателей производства и выполнения плановых заказов требуется оперативно получать информацию по выработке продукции на основе рассчитанного баланса. Эти и другие показатели можно выводить на динамические закладки.</a:t>
            </a:r>
          </a:p>
        </p:txBody>
      </p:sp>
      <p:pic>
        <p:nvPicPr>
          <p:cNvPr id="12" name="Рисунок 11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83962" y="2016841"/>
            <a:ext cx="6586973" cy="26891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057189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Динамические закладки. Настройка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473045"/>
            <a:ext cx="6858000" cy="40318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b="1" dirty="0">
                <a:solidFill>
                  <a:srgbClr val="5F5F5F"/>
                </a:solidFill>
              </a:rPr>
              <a:t>1. Добавление элементов и отображение их на динамических вкладках.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Источником данных служат динамические таблицы, существующие в базе в количестве девяти штук и именуемые </a:t>
            </a:r>
            <a:r>
              <a:rPr lang="ru-RU" sz="1200" b="1" dirty="0">
                <a:solidFill>
                  <a:srgbClr val="5F5F5F"/>
                </a:solidFill>
              </a:rPr>
              <a:t>OtherTable1, OtherTable2, … OtherTable9</a:t>
            </a:r>
            <a:r>
              <a:rPr lang="ru-RU" sz="1200" dirty="0">
                <a:solidFill>
                  <a:srgbClr val="5F5F5F"/>
                </a:solidFill>
              </a:rPr>
              <a:t>. Данные в таблицы попадают после синхронизации с БД инструмента разработки моделей </a:t>
            </a:r>
            <a:r>
              <a:rPr lang="en-US" sz="1200" dirty="0">
                <a:solidFill>
                  <a:srgbClr val="5F5F5F"/>
                </a:solidFill>
              </a:rPr>
              <a:t>(I-DS/EC)</a:t>
            </a:r>
            <a:r>
              <a:rPr lang="ru-RU" sz="1200" dirty="0">
                <a:solidFill>
                  <a:srgbClr val="5F5F5F"/>
                </a:solidFill>
              </a:rPr>
              <a:t> и загрузки данных в период. В </a:t>
            </a:r>
            <a:r>
              <a:rPr lang="en-US" sz="1200" dirty="0">
                <a:solidFill>
                  <a:srgbClr val="5F5F5F"/>
                </a:solidFill>
              </a:rPr>
              <a:t>I-DS/EC </a:t>
            </a:r>
            <a:r>
              <a:rPr lang="ru-RU" sz="1200" dirty="0">
                <a:solidFill>
                  <a:srgbClr val="5F5F5F"/>
                </a:solidFill>
              </a:rPr>
              <a:t>необходимо создать соответствующие шаблоны </a:t>
            </a:r>
            <a:r>
              <a:rPr lang="en-US" sz="1200" b="1" dirty="0">
                <a:solidFill>
                  <a:srgbClr val="5F5F5F"/>
                </a:solidFill>
              </a:rPr>
              <a:t>OtherTemplate1, …</a:t>
            </a:r>
            <a:r>
              <a:rPr lang="ru-RU" sz="1200" b="1" dirty="0">
                <a:solidFill>
                  <a:srgbClr val="5F5F5F"/>
                </a:solidFill>
              </a:rPr>
              <a:t>,</a:t>
            </a:r>
            <a:r>
              <a:rPr lang="en-US" sz="1200" b="1" dirty="0">
                <a:solidFill>
                  <a:srgbClr val="5F5F5F"/>
                </a:solidFill>
              </a:rPr>
              <a:t> OtherTemplate9 </a:t>
            </a:r>
            <a:r>
              <a:rPr lang="ru-RU" sz="1200" dirty="0">
                <a:solidFill>
                  <a:srgbClr val="5F5F5F"/>
                </a:solidFill>
              </a:rPr>
              <a:t>и добавить в модель элементы, созданные на базе этих шаблонов.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Далее необходимо в файле </a:t>
            </a:r>
            <a:r>
              <a:rPr lang="en-US" sz="1200" b="1" dirty="0">
                <a:solidFill>
                  <a:srgbClr val="5F5F5F"/>
                </a:solidFill>
              </a:rPr>
              <a:t>ControlsCfg.xml</a:t>
            </a:r>
            <a:r>
              <a:rPr lang="en-US" sz="1200" dirty="0">
                <a:solidFill>
                  <a:srgbClr val="5F5F5F"/>
                </a:solidFill>
              </a:rPr>
              <a:t> </a:t>
            </a:r>
            <a:r>
              <a:rPr lang="ru-RU" sz="1200" dirty="0">
                <a:solidFill>
                  <a:srgbClr val="5F5F5F"/>
                </a:solidFill>
              </a:rPr>
              <a:t>включить отображение динамических вкладок (на текущий момент может быть включено до 3 вкладок):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ru-RU" sz="825" dirty="0">
                <a:solidFill>
                  <a:srgbClr val="5F5F5F"/>
                </a:solidFill>
              </a:rPr>
              <a:t>	</a:t>
            </a:r>
            <a:r>
              <a:rPr lang="en-US" sz="825" dirty="0">
                <a:solidFill>
                  <a:srgbClr val="5F5F5F"/>
                </a:solidFill>
              </a:rPr>
              <a:t>&lt;Page Name="</a:t>
            </a:r>
            <a:r>
              <a:rPr lang="en-US" sz="825" dirty="0" err="1">
                <a:solidFill>
                  <a:srgbClr val="5F5F5F"/>
                </a:solidFill>
              </a:rPr>
              <a:t>DynamicPageOneXtra</a:t>
            </a:r>
            <a:r>
              <a:rPr lang="en-US" sz="825" dirty="0">
                <a:solidFill>
                  <a:srgbClr val="5F5F5F"/>
                </a:solidFill>
              </a:rPr>
              <a:t>" Description="</a:t>
            </a:r>
            <a:r>
              <a:rPr lang="ru-RU" sz="825" dirty="0">
                <a:solidFill>
                  <a:srgbClr val="5F5F5F"/>
                </a:solidFill>
              </a:rPr>
              <a:t>Динамическая закладка1" </a:t>
            </a:r>
            <a:r>
              <a:rPr lang="en-US" sz="825" dirty="0" err="1">
                <a:solidFill>
                  <a:srgbClr val="5F5F5F"/>
                </a:solidFill>
              </a:rPr>
              <a:t>DisplayName</a:t>
            </a:r>
            <a:r>
              <a:rPr lang="en-US" sz="825" dirty="0">
                <a:solidFill>
                  <a:srgbClr val="5F5F5F"/>
                </a:solidFill>
              </a:rPr>
              <a:t>="</a:t>
            </a:r>
            <a:r>
              <a:rPr lang="ru-RU" sz="825" dirty="0">
                <a:solidFill>
                  <a:srgbClr val="5F5F5F"/>
                </a:solidFill>
              </a:rPr>
              <a:t>Динамическая 	</a:t>
            </a:r>
            <a:r>
              <a:rPr lang="ru-RU" sz="825" dirty="0" err="1">
                <a:solidFill>
                  <a:srgbClr val="5F5F5F"/>
                </a:solidFill>
              </a:rPr>
              <a:t>закладка.Первая</a:t>
            </a:r>
            <a:r>
              <a:rPr lang="ru-RU" sz="825" dirty="0">
                <a:solidFill>
                  <a:srgbClr val="5F5F5F"/>
                </a:solidFill>
              </a:rPr>
              <a:t>" </a:t>
            </a:r>
            <a:r>
              <a:rPr lang="en-US" sz="825" dirty="0">
                <a:solidFill>
                  <a:srgbClr val="5F5F5F"/>
                </a:solidFill>
              </a:rPr>
              <a:t>Enabled="true"&gt;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825" dirty="0">
                <a:solidFill>
                  <a:srgbClr val="5F5F5F"/>
                </a:solidFill>
              </a:rPr>
              <a:t>      </a:t>
            </a:r>
            <a:r>
              <a:rPr lang="ru-RU" sz="825" dirty="0">
                <a:solidFill>
                  <a:srgbClr val="5F5F5F"/>
                </a:solidFill>
              </a:rPr>
              <a:t>		</a:t>
            </a:r>
            <a:r>
              <a:rPr lang="en-US" sz="825" dirty="0">
                <a:solidFill>
                  <a:srgbClr val="5F5F5F"/>
                </a:solidFill>
              </a:rPr>
              <a:t>&lt;Tables&gt;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825" dirty="0">
                <a:solidFill>
                  <a:srgbClr val="5F5F5F"/>
                </a:solidFill>
              </a:rPr>
              <a:t>        </a:t>
            </a:r>
            <a:r>
              <a:rPr lang="ru-RU" sz="825" dirty="0">
                <a:solidFill>
                  <a:srgbClr val="5F5F5F"/>
                </a:solidFill>
              </a:rPr>
              <a:t>			</a:t>
            </a:r>
            <a:r>
              <a:rPr lang="en-US" sz="825" dirty="0">
                <a:solidFill>
                  <a:srgbClr val="5F5F5F"/>
                </a:solidFill>
              </a:rPr>
              <a:t>&lt;Table Name="OtherTable1" Description="OtherTable1"&gt;&lt;/Table&gt;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825" dirty="0">
                <a:solidFill>
                  <a:srgbClr val="5F5F5F"/>
                </a:solidFill>
              </a:rPr>
              <a:t>        </a:t>
            </a:r>
            <a:r>
              <a:rPr lang="ru-RU" sz="825" dirty="0">
                <a:solidFill>
                  <a:srgbClr val="5F5F5F"/>
                </a:solidFill>
              </a:rPr>
              <a:t>			</a:t>
            </a:r>
            <a:r>
              <a:rPr lang="en-US" sz="825" dirty="0">
                <a:solidFill>
                  <a:srgbClr val="5F5F5F"/>
                </a:solidFill>
              </a:rPr>
              <a:t>&lt;Table Name="OtherTable4" Description="</a:t>
            </a:r>
            <a:r>
              <a:rPr lang="en-US" sz="825" dirty="0" err="1">
                <a:solidFill>
                  <a:srgbClr val="5F5F5F"/>
                </a:solidFill>
              </a:rPr>
              <a:t>OtherTable</a:t>
            </a:r>
            <a:r>
              <a:rPr lang="ru-RU" sz="825" dirty="0">
                <a:solidFill>
                  <a:srgbClr val="5F5F5F"/>
                </a:solidFill>
              </a:rPr>
              <a:t>2</a:t>
            </a:r>
            <a:r>
              <a:rPr lang="en-US" sz="825" dirty="0">
                <a:solidFill>
                  <a:srgbClr val="5F5F5F"/>
                </a:solidFill>
              </a:rPr>
              <a:t>"&gt;&lt;/Table&gt;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ru-RU" sz="825" dirty="0">
                <a:solidFill>
                  <a:srgbClr val="5F5F5F"/>
                </a:solidFill>
              </a:rPr>
              <a:t>		</a:t>
            </a:r>
            <a:r>
              <a:rPr lang="en-US" sz="825" dirty="0">
                <a:solidFill>
                  <a:srgbClr val="5F5F5F"/>
                </a:solidFill>
              </a:rPr>
              <a:t>&lt;/Tables&gt;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825" dirty="0">
                <a:solidFill>
                  <a:srgbClr val="5F5F5F"/>
                </a:solidFill>
              </a:rPr>
              <a:t>    </a:t>
            </a:r>
            <a:r>
              <a:rPr lang="ru-RU" sz="825" dirty="0">
                <a:solidFill>
                  <a:srgbClr val="5F5F5F"/>
                </a:solidFill>
              </a:rPr>
              <a:t>	</a:t>
            </a:r>
            <a:r>
              <a:rPr lang="en-US" sz="825" dirty="0">
                <a:solidFill>
                  <a:srgbClr val="5F5F5F"/>
                </a:solidFill>
              </a:rPr>
              <a:t>&lt;/Page&gt;</a:t>
            </a:r>
            <a:r>
              <a:rPr lang="en-US" sz="1200" dirty="0">
                <a:solidFill>
                  <a:srgbClr val="5F5F5F"/>
                </a:solidFill>
              </a:rPr>
              <a:t>	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b="1" dirty="0">
                <a:solidFill>
                  <a:srgbClr val="5F5F5F"/>
                </a:solidFill>
              </a:rPr>
              <a:t>2. Настройка зависимостей между динамическими элементами.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Между элементами динамических таблиц на вкладке могут существовать зависимости, т.е. в одной таблице располагаться родительские элементы, в другой – дочерние. Зависимости настраиваются в файле </a:t>
            </a:r>
            <a:r>
              <a:rPr lang="en-US" sz="1200" b="1" dirty="0">
                <a:solidFill>
                  <a:srgbClr val="5F5F5F"/>
                </a:solidFill>
              </a:rPr>
              <a:t>MappingConfig.xml </a:t>
            </a:r>
            <a:r>
              <a:rPr lang="ru-RU" sz="1200" dirty="0">
                <a:solidFill>
                  <a:srgbClr val="5F5F5F"/>
                </a:solidFill>
              </a:rPr>
              <a:t>с помощью атрибута </a:t>
            </a:r>
            <a:r>
              <a:rPr lang="en-US" sz="1200" b="1" dirty="0" err="1">
                <a:solidFill>
                  <a:srgbClr val="5F5F5F"/>
                </a:solidFill>
              </a:rPr>
              <a:t>dependType</a:t>
            </a:r>
            <a:r>
              <a:rPr lang="en-US" sz="1200" b="1" dirty="0">
                <a:solidFill>
                  <a:srgbClr val="5F5F5F"/>
                </a:solidFill>
              </a:rPr>
              <a:t>=""</a:t>
            </a:r>
            <a:endParaRPr lang="ru-RU" sz="1200" b="1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b="1" dirty="0">
                <a:solidFill>
                  <a:srgbClr val="5F5F5F"/>
                </a:solidFill>
              </a:rPr>
              <a:t>3. Настройка панели фильтров.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200" dirty="0">
              <a:solidFill>
                <a:srgbClr val="5F5F5F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07417" y="4061895"/>
            <a:ext cx="1665923" cy="10391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143000" y="4304485"/>
            <a:ext cx="486441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200" dirty="0">
                <a:solidFill>
                  <a:srgbClr val="5F5F5F"/>
                </a:solidFill>
              </a:rPr>
              <a:t>В верхней части вкладки над таблицами может располагаться панель фильтров (автоматически появляется при наличии хотя бы одного настроенного в MappingConfig.xml фильтра)</a:t>
            </a:r>
            <a:endParaRPr lang="ru-RU" sz="1200" b="1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2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  <p:bldP spid="7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1201567"/>
            <a:ext cx="6707981" cy="20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Создание резервных копий периодов и их восстановление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1080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err="1" smtClean="0">
                <a:solidFill>
                  <a:srgbClr val="8CC63F"/>
                </a:solidFill>
              </a:rPr>
              <a:t>Бэкапирование</a:t>
            </a:r>
            <a:r>
              <a:rPr lang="ru-RU" altLang="ru-RU" dirty="0" smtClean="0">
                <a:solidFill>
                  <a:srgbClr val="8CC63F"/>
                </a:solidFill>
              </a:rPr>
              <a:t> данных периода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591287"/>
            <a:ext cx="6858000" cy="1818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Очень часто возникает потребность в том, чтобы отредактировать модель производства. Для этого приходится удалять период, создавать его заново и синхронизировать новую модель в этот новый период. При этом бывает необходимо сохранить все внесенные вручную правки. Для таких случаев разработан модуль </a:t>
            </a:r>
            <a:r>
              <a:rPr lang="ru-RU" sz="1350" dirty="0" err="1">
                <a:solidFill>
                  <a:srgbClr val="5F5F5F"/>
                </a:solidFill>
              </a:rPr>
              <a:t>бэкапирования</a:t>
            </a:r>
            <a:r>
              <a:rPr lang="ru-RU" sz="1350" dirty="0">
                <a:solidFill>
                  <a:srgbClr val="5F5F5F"/>
                </a:solidFill>
              </a:rPr>
              <a:t> данных периода в </a:t>
            </a:r>
            <a:r>
              <a:rPr lang="ru-RU" sz="1350" dirty="0" err="1">
                <a:solidFill>
                  <a:srgbClr val="5F5F5F"/>
                </a:solidFill>
              </a:rPr>
              <a:t>Excel</a:t>
            </a:r>
            <a:r>
              <a:rPr lang="ru-RU" sz="1350" dirty="0">
                <a:solidFill>
                  <a:srgbClr val="5F5F5F"/>
                </a:solidFill>
              </a:rPr>
              <a:t> (или модуль резервного копирования).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Для того, чтобы пользователь имел возможность воспользоваться функционалом резервного копирования, необходимо запустить конфигуратор I-DRMS-E и настроить соответствующие права.</a:t>
            </a: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3513" y="2587987"/>
            <a:ext cx="2797346" cy="22278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219764" y="2321333"/>
            <a:ext cx="3331919" cy="704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Рисунок 7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219764" y="2967066"/>
            <a:ext cx="3331919" cy="615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Рисунок 8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905566" y="3619146"/>
            <a:ext cx="2031261" cy="11966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2412156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Визуализация. Описание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9592" y="2118511"/>
            <a:ext cx="6984776" cy="2841913"/>
          </a:xfrm>
          <a:prstGeom prst="rect">
            <a:avLst/>
          </a:prstGeom>
        </p:spPr>
      </p:pic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43000" y="591287"/>
            <a:ext cx="7893496" cy="14670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 smtClean="0">
                <a:solidFill>
                  <a:srgbClr val="5F5F5F"/>
                </a:solidFill>
              </a:rPr>
              <a:t>На странице Визуализация пользователь имеет возможность визуально увидеть модель производства и произвести расчёт избыточности. </a:t>
            </a:r>
          </a:p>
          <a:p>
            <a:pPr marL="90488" lvl="1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 smtClean="0">
                <a:solidFill>
                  <a:srgbClr val="5F5F5F"/>
                </a:solidFill>
              </a:rPr>
              <a:t>Подключение </a:t>
            </a:r>
            <a:r>
              <a:rPr lang="ru-RU" sz="1350" dirty="0">
                <a:solidFill>
                  <a:srgbClr val="5F5F5F"/>
                </a:solidFill>
              </a:rPr>
              <a:t>указанной страницы осуществляет администратор АСРМБ в файле </a:t>
            </a:r>
            <a:r>
              <a:rPr lang="ru-RU" sz="1350" b="1" dirty="0">
                <a:solidFill>
                  <a:srgbClr val="5F5F5F"/>
                </a:solidFill>
              </a:rPr>
              <a:t>ControlsCfg.xml</a:t>
            </a:r>
            <a:r>
              <a:rPr lang="ru-RU" sz="1350" dirty="0" smtClean="0">
                <a:solidFill>
                  <a:srgbClr val="5F5F5F"/>
                </a:solidFill>
              </a:rPr>
              <a:t>. </a:t>
            </a:r>
            <a:r>
              <a:rPr lang="ru-RU" sz="1350" dirty="0">
                <a:solidFill>
                  <a:srgbClr val="5F5F5F"/>
                </a:solidFill>
              </a:rPr>
              <a:t>Пользователь имеет возможность выбрать визуальную схему представления модели </a:t>
            </a:r>
            <a:r>
              <a:rPr lang="ru-RU" sz="1350" dirty="0" smtClean="0">
                <a:solidFill>
                  <a:srgbClr val="5F5F5F"/>
                </a:solidFill>
              </a:rPr>
              <a:t>производства. </a:t>
            </a:r>
          </a:p>
          <a:p>
            <a:pPr marL="90488" lvl="1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 smtClean="0">
                <a:solidFill>
                  <a:srgbClr val="5F5F5F"/>
                </a:solidFill>
              </a:rPr>
              <a:t>На рисунке показан </a:t>
            </a:r>
            <a:r>
              <a:rPr lang="ru-RU" sz="1350" dirty="0">
                <a:solidFill>
                  <a:srgbClr val="5F5F5F"/>
                </a:solidFill>
              </a:rPr>
              <a:t>внешний вид страницы Визуализация. Всю рабочую область страницы занимает схема модели производства.</a:t>
            </a:r>
          </a:p>
        </p:txBody>
      </p:sp>
    </p:spTree>
    <p:extLst>
      <p:ext uri="{BB962C8B-B14F-4D97-AF65-F5344CB8AC3E}">
        <p14:creationId xmlns:p14="http://schemas.microsoft.com/office/powerpoint/2010/main" val="13464842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Поиск грубых ошибок в исходных данных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899592" y="697707"/>
            <a:ext cx="7893496" cy="4775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200" dirty="0" smtClean="0">
                <a:ea typeface="Verdana" panose="020B0604030504040204" pitchFamily="34" charset="0"/>
              </a:rPr>
              <a:t>	Для </a:t>
            </a:r>
            <a:r>
              <a:rPr lang="ru-RU" sz="1200" dirty="0">
                <a:ea typeface="Verdana" panose="020B0604030504040204" pitchFamily="34" charset="0"/>
              </a:rPr>
              <a:t>того что бы начать процесс поиска грубых ошибок нам прежде всего нужно определиться что мы понимаем под определением «ошибка»? Как мы понимаем что она есть?</a:t>
            </a:r>
          </a:p>
          <a:p>
            <a:pPr marL="90488" lvl="1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200" dirty="0" smtClean="0">
              <a:solidFill>
                <a:srgbClr val="5F5F5F"/>
              </a:solidFill>
            </a:endParaRPr>
          </a:p>
          <a:p>
            <a:r>
              <a:rPr lang="ru-RU" sz="1200" dirty="0" smtClean="0">
                <a:ea typeface="Verdana" panose="020B0604030504040204" pitchFamily="34" charset="0"/>
              </a:rPr>
              <a:t>	Основной </a:t>
            </a:r>
            <a:r>
              <a:rPr lang="ru-RU" sz="1200" dirty="0">
                <a:ea typeface="Verdana" panose="020B0604030504040204" pitchFamily="34" charset="0"/>
              </a:rPr>
              <a:t>принцип которого мы придерживаемся - это если в модели(периоде) возможно свести баланс в пределах метрологической погрешности (</a:t>
            </a:r>
            <a:r>
              <a:rPr lang="ru-RU" sz="1200" dirty="0" err="1">
                <a:ea typeface="Verdana" panose="020B0604030504040204" pitchFamily="34" charset="0"/>
              </a:rPr>
              <a:t>т.е</a:t>
            </a:r>
            <a:r>
              <a:rPr lang="ru-RU" sz="1200" dirty="0">
                <a:ea typeface="Verdana" panose="020B0604030504040204" pitchFamily="34" charset="0"/>
              </a:rPr>
              <a:t> не выходя за нее) по измеряемым потокам и не уйти в «</a:t>
            </a:r>
            <a:r>
              <a:rPr lang="ru-RU" sz="1200" b="1" dirty="0">
                <a:ea typeface="Verdana" panose="020B0604030504040204" pitchFamily="34" charset="0"/>
              </a:rPr>
              <a:t>отрицательную</a:t>
            </a:r>
            <a:r>
              <a:rPr lang="ru-RU" sz="1200" dirty="0">
                <a:ea typeface="Verdana" panose="020B0604030504040204" pitchFamily="34" charset="0"/>
              </a:rPr>
              <a:t>» область по </a:t>
            </a:r>
            <a:r>
              <a:rPr lang="ru-RU" sz="1200" dirty="0" err="1">
                <a:ea typeface="Verdana" panose="020B0604030504040204" pitchFamily="34" charset="0"/>
              </a:rPr>
              <a:t>неизмеряемым</a:t>
            </a:r>
            <a:r>
              <a:rPr lang="ru-RU" sz="1200" dirty="0">
                <a:ea typeface="Verdana" panose="020B0604030504040204" pitchFamily="34" charset="0"/>
              </a:rPr>
              <a:t> потокам.  Значит ошибок в модели нет. Или они есть, но они «скрываются» внутри погрешностей приборов.</a:t>
            </a:r>
          </a:p>
          <a:p>
            <a:r>
              <a:rPr lang="ru-RU" sz="1200" dirty="0">
                <a:ea typeface="Verdana" panose="020B0604030504040204" pitchFamily="34" charset="0"/>
              </a:rPr>
              <a:t>	Само наличие ошибок мы определяем «балансовым методом</a:t>
            </a:r>
            <a:r>
              <a:rPr lang="ru-RU" sz="1200" dirty="0" smtClean="0">
                <a:ea typeface="Verdana" panose="020B0604030504040204" pitchFamily="34" charset="0"/>
              </a:rPr>
              <a:t>».</a:t>
            </a: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r>
              <a:rPr lang="ru-RU" altLang="ru-RU" sz="1200" b="1" dirty="0">
                <a:ea typeface="Verdana" panose="020B0604030504040204" pitchFamily="34" charset="0"/>
              </a:rPr>
              <a:t>	</a:t>
            </a:r>
            <a:endParaRPr lang="ru-RU" altLang="ru-RU" sz="1200" b="1" dirty="0" smtClean="0">
              <a:ea typeface="Verdana" panose="020B0604030504040204" pitchFamily="34" charset="0"/>
            </a:endParaRP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r>
              <a:rPr lang="ru-RU" altLang="ru-RU" sz="1200" b="1" dirty="0" err="1" smtClean="0">
                <a:ea typeface="Verdana" panose="020B0604030504040204" pitchFamily="34" charset="0"/>
              </a:rPr>
              <a:t>Солвер</a:t>
            </a:r>
            <a:r>
              <a:rPr lang="ru-RU" altLang="ru-RU" sz="1200" b="1" dirty="0" smtClean="0">
                <a:ea typeface="Verdana" panose="020B0604030504040204" pitchFamily="34" charset="0"/>
              </a:rPr>
              <a:t> ПГО-1/2</a:t>
            </a:r>
            <a:endParaRPr lang="ru-RU" altLang="ru-RU" sz="1200" dirty="0">
              <a:ea typeface="Verdana" panose="020B0604030504040204" pitchFamily="34" charset="0"/>
            </a:endParaRP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r>
              <a:rPr lang="ru-RU" altLang="ru-RU" sz="1200" dirty="0">
                <a:ea typeface="Verdana" panose="020B0604030504040204" pitchFamily="34" charset="0"/>
              </a:rPr>
              <a:t>	При обнаружении «ошибки измерения» предложит «выключить» сломанный прибор тем самым «</a:t>
            </a:r>
            <a:r>
              <a:rPr lang="ru-RU" altLang="ru-RU" sz="1200" b="1" dirty="0">
                <a:ea typeface="Verdana" panose="020B0604030504040204" pitchFamily="34" charset="0"/>
              </a:rPr>
              <a:t>максимально</a:t>
            </a:r>
            <a:r>
              <a:rPr lang="ru-RU" altLang="ru-RU" sz="1200" dirty="0">
                <a:ea typeface="Verdana" panose="020B0604030504040204" pitchFamily="34" charset="0"/>
              </a:rPr>
              <a:t>» расширит интервал ограничений до «</a:t>
            </a:r>
            <a:r>
              <a:rPr lang="ru-RU" altLang="ru-RU" sz="1200" b="1" dirty="0">
                <a:ea typeface="Verdana" panose="020B0604030504040204" pitchFamily="34" charset="0"/>
              </a:rPr>
              <a:t>бесконечности</a:t>
            </a:r>
            <a:r>
              <a:rPr lang="ru-RU" altLang="ru-RU" sz="1200" dirty="0">
                <a:ea typeface="Verdana" panose="020B0604030504040204" pitchFamily="34" charset="0"/>
              </a:rPr>
              <a:t>».</a:t>
            </a: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r>
              <a:rPr lang="ru-RU" altLang="ru-RU" sz="1200" dirty="0">
                <a:ea typeface="Verdana" panose="020B0604030504040204" pitchFamily="34" charset="0"/>
              </a:rPr>
              <a:t>	При обнаружении «утечки» предложит создать «</a:t>
            </a:r>
            <a:r>
              <a:rPr lang="ru-RU" altLang="ru-RU" sz="1200" dirty="0" err="1">
                <a:ea typeface="Verdana" panose="020B0604030504040204" pitchFamily="34" charset="0"/>
              </a:rPr>
              <a:t>неизмеряемую</a:t>
            </a:r>
            <a:r>
              <a:rPr lang="ru-RU" altLang="ru-RU" sz="1200" dirty="0">
                <a:ea typeface="Verdana" panose="020B0604030504040204" pitchFamily="34" charset="0"/>
              </a:rPr>
              <a:t> операцию» с «максимально возможной потерей</a:t>
            </a:r>
            <a:r>
              <a:rPr lang="ru-RU" altLang="ru-RU" sz="1200" dirty="0" smtClean="0">
                <a:ea typeface="Verdana" panose="020B0604030504040204" pitchFamily="34" charset="0"/>
              </a:rPr>
              <a:t>»</a:t>
            </a: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r>
              <a:rPr lang="ru-RU" altLang="ru-RU" sz="1200" b="1" dirty="0" err="1">
                <a:ea typeface="Verdana" panose="020B0604030504040204" pitchFamily="34" charset="0"/>
              </a:rPr>
              <a:t>Солвер</a:t>
            </a:r>
            <a:r>
              <a:rPr lang="ru-RU" altLang="ru-RU" sz="1200" b="1" dirty="0">
                <a:ea typeface="Verdana" panose="020B0604030504040204" pitchFamily="34" charset="0"/>
              </a:rPr>
              <a:t> АСО </a:t>
            </a:r>
            <a:endParaRPr lang="ru-RU" altLang="ru-RU" sz="1200" b="1" dirty="0" smtClean="0">
              <a:ea typeface="Verdana" panose="020B0604030504040204" pitchFamily="34" charset="0"/>
            </a:endParaRP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r>
              <a:rPr lang="ru-RU" altLang="ru-RU" sz="1200" b="1" dirty="0">
                <a:ea typeface="Verdana" panose="020B0604030504040204" pitchFamily="34" charset="0"/>
              </a:rPr>
              <a:t>	</a:t>
            </a:r>
            <a:r>
              <a:rPr lang="ru-RU" altLang="ru-RU" sz="1200" dirty="0">
                <a:ea typeface="Verdana" panose="020B0604030504040204" pitchFamily="34" charset="0"/>
              </a:rPr>
              <a:t>При обнаружении «ошибки измерения» предложит «минимально» скорректировать прибор расширив интервал до общей «совместности» модели.</a:t>
            </a: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r>
              <a:rPr lang="ru-RU" altLang="ru-RU" sz="1200" dirty="0">
                <a:ea typeface="Verdana" panose="020B0604030504040204" pitchFamily="34" charset="0"/>
              </a:rPr>
              <a:t>	При обнаружении «утечки» предложит создать «измеряемую операцию» с «минимально возможной потерей»</a:t>
            </a: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endParaRPr lang="ru-RU" altLang="ru-RU" sz="1200" b="1" dirty="0">
              <a:ea typeface="Verdana" panose="020B0604030504040204" pitchFamily="34" charset="0"/>
            </a:endParaRPr>
          </a:p>
          <a:p>
            <a:endParaRPr lang="ru-RU" sz="1200" dirty="0">
              <a:ea typeface="Verdana" panose="020B0604030504040204" pitchFamily="34" charset="0"/>
            </a:endParaRPr>
          </a:p>
          <a:p>
            <a:endParaRPr lang="ru-RU" sz="1200" dirty="0">
              <a:ea typeface="Verdana" panose="020B0604030504040204" pitchFamily="34" charset="0"/>
            </a:endParaRPr>
          </a:p>
          <a:p>
            <a:pPr marL="90488" lvl="1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2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250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Анализ Совместности Ограничений (АСО)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43000" y="591287"/>
            <a:ext cx="7893496" cy="4319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b="1" dirty="0" smtClean="0">
                <a:solidFill>
                  <a:srgbClr val="5F5F5F"/>
                </a:solidFill>
              </a:rPr>
              <a:t>Анализ совместности ограничений- это новый инструмент поиска грубых ошибок в  исходных данных</a:t>
            </a:r>
            <a:r>
              <a:rPr lang="ru-RU" sz="1350" dirty="0" smtClean="0">
                <a:solidFill>
                  <a:srgbClr val="5F5F5F"/>
                </a:solidFill>
              </a:rPr>
              <a:t>. </a:t>
            </a:r>
          </a:p>
          <a:p>
            <a:pPr algn="just">
              <a:spcAft>
                <a:spcPts val="0"/>
              </a:spcAft>
            </a:pPr>
            <a:endParaRPr lang="ru-RU" dirty="0" smtClean="0"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Расчет АСО может проверять: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35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1. Только метрологические ограничения.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2. Только технологические ограничения.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3. Сначала метрологические, потом технологические ограничения.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    В зависимости от выбранного режима. </a:t>
            </a:r>
            <a:r>
              <a:rPr lang="en-US" sz="1350" dirty="0" err="1">
                <a:solidFill>
                  <a:srgbClr val="5F5F5F"/>
                </a:solidFill>
              </a:rPr>
              <a:t>Indusoft.MB.ServerHost.exe.config</a:t>
            </a:r>
            <a:endParaRPr lang="ru-RU" sz="135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35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35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Расчет АСО состоит из двух этапов: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350" dirty="0">
              <a:solidFill>
                <a:srgbClr val="5F5F5F"/>
              </a:solidFill>
            </a:endParaRPr>
          </a:p>
          <a:p>
            <a:pPr marL="904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AutoNum type="arabicPeriod"/>
            </a:pPr>
            <a:r>
              <a:rPr lang="ru-RU" sz="1350" dirty="0">
                <a:solidFill>
                  <a:srgbClr val="5F5F5F"/>
                </a:solidFill>
              </a:rPr>
              <a:t>Предварительный анализ</a:t>
            </a:r>
          </a:p>
          <a:p>
            <a:pPr marL="904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AutoNum type="arabicPeriod"/>
            </a:pPr>
            <a:r>
              <a:rPr lang="ru-RU" sz="1350" dirty="0">
                <a:solidFill>
                  <a:srgbClr val="5F5F5F"/>
                </a:solidFill>
              </a:rPr>
              <a:t>Основной Анализ.</a:t>
            </a:r>
          </a:p>
          <a:p>
            <a:pPr marL="90488" lvl="1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35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13151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Анализ Совместности Ограничений (АСО)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43000" y="669807"/>
            <a:ext cx="7893496" cy="21877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1200" b="1" dirty="0">
                <a:ea typeface="Times New Roman" panose="02020603050405020304" pitchFamily="18" charset="0"/>
                <a:cs typeface="Times New Roman" panose="02020603050405020304" pitchFamily="18" charset="0"/>
              </a:rPr>
              <a:t>Предварительный анализ:</a:t>
            </a:r>
          </a:p>
          <a:p>
            <a:endParaRPr lang="ru-RU" sz="1200" b="1" dirty="0"/>
          </a:p>
          <a:p>
            <a:r>
              <a:rPr lang="ru-RU" sz="1200" b="1" dirty="0"/>
              <a:t>Значения для ошибок, обнаруженных в предварительном анализе</a:t>
            </a:r>
          </a:p>
          <a:p>
            <a:endParaRPr lang="ru-RU" sz="1200" dirty="0"/>
          </a:p>
          <a:p>
            <a:r>
              <a:rPr lang="ru-RU" sz="1200" dirty="0"/>
              <a:t>1 – </a:t>
            </a:r>
            <a:r>
              <a:rPr lang="ru-RU" sz="1200" dirty="0" err="1"/>
              <a:t>фиксир</a:t>
            </a:r>
            <a:r>
              <a:rPr lang="ru-RU" sz="1200" dirty="0"/>
              <a:t>. поток, транзакция или остаток не удовлетворяет своим ограничениям;</a:t>
            </a:r>
          </a:p>
          <a:p>
            <a:r>
              <a:rPr lang="ru-RU" sz="1200" dirty="0"/>
              <a:t>2 – ошибка в задании ограничений на потоке, транзакции или остатке типа </a:t>
            </a:r>
            <a:r>
              <a:rPr lang="en-US" sz="1200" dirty="0" err="1"/>
              <a:t>LowLimit</a:t>
            </a:r>
            <a:r>
              <a:rPr lang="ru-RU" sz="1200" dirty="0"/>
              <a:t> &gt; </a:t>
            </a:r>
            <a:r>
              <a:rPr lang="en-US" sz="1200" dirty="0" err="1"/>
              <a:t>UpperLimit</a:t>
            </a:r>
            <a:r>
              <a:rPr lang="ru-RU" sz="1200" dirty="0"/>
              <a:t>.</a:t>
            </a:r>
          </a:p>
          <a:p>
            <a:r>
              <a:rPr lang="ru-RU" sz="1200" dirty="0"/>
              <a:t>3 – проблемный узел, установка или резервуар с фиксированным </a:t>
            </a:r>
            <a:r>
              <a:rPr lang="ru-RU" sz="1200" dirty="0" err="1"/>
              <a:t>разбалансом</a:t>
            </a:r>
            <a:r>
              <a:rPr lang="ru-RU" sz="1200" dirty="0"/>
              <a:t>;</a:t>
            </a:r>
          </a:p>
          <a:p>
            <a:r>
              <a:rPr lang="ru-RU" sz="1200" dirty="0"/>
              <a:t>4 – проблемная линейная зависимость типа «=» между собой;</a:t>
            </a:r>
          </a:p>
          <a:p>
            <a:r>
              <a:rPr lang="ru-RU" sz="1200" dirty="0"/>
              <a:t>5 – противоречивые узлы и линейные зависимости типа «=» вместе;</a:t>
            </a:r>
          </a:p>
          <a:p>
            <a:r>
              <a:rPr lang="ru-RU" sz="1200" dirty="0"/>
              <a:t>6 – проблемная линейная зависимость типа «&lt;»;</a:t>
            </a:r>
          </a:p>
          <a:p>
            <a:pPr marL="90488" lvl="1" algn="just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200" dirty="0"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3048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7824" y="558800"/>
            <a:ext cx="7184758" cy="571504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Основные функциональные возможности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I-DRMS</a:t>
            </a:r>
            <a:endParaRPr lang="ru-RU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220072" y="1995686"/>
            <a:ext cx="3816424" cy="3024336"/>
          </a:xfrm>
          <a:prstGeom prst="rect">
            <a:avLst/>
          </a:prstGeom>
          <a:noFill/>
          <a:ln w="254000">
            <a:solidFill>
              <a:schemeClr val="bg1">
                <a:alpha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467544" y="1560564"/>
            <a:ext cx="464400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Создание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и ведение модели материальных потоков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Обнаружение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ошибок исходных данных</a:t>
            </a: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Выявление топологических ошибок в модели материальных потоков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Расчет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материальных балансов 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беспечение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непротиворечивым балансом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систем верхнего уровня (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ERP)</a:t>
            </a: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2755" y="1059582"/>
            <a:ext cx="3057525" cy="1362075"/>
          </a:xfrm>
          <a:prstGeom prst="rect">
            <a:avLst/>
          </a:prstGeom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29976" y="1833884"/>
            <a:ext cx="3342606" cy="1886955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48" y="3507854"/>
            <a:ext cx="3447104" cy="491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499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Анализ Совместности Ограничений (АСО)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43000" y="555526"/>
            <a:ext cx="7893496" cy="3608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indent="-270510">
              <a:spcBef>
                <a:spcPts val="300"/>
              </a:spcBef>
              <a:spcAft>
                <a:spcPts val="0"/>
              </a:spcAft>
            </a:pPr>
            <a:r>
              <a:rPr lang="ru-RU" sz="1200" b="1" dirty="0"/>
              <a:t>Значения для ошибок, обнаруженных в основном анализе:</a:t>
            </a:r>
          </a:p>
          <a:p>
            <a:pPr indent="-270510">
              <a:spcAft>
                <a:spcPts val="0"/>
              </a:spcAft>
            </a:pPr>
            <a:r>
              <a:rPr lang="ru-RU" sz="1200" dirty="0"/>
              <a:t>1 – ошибка в ограничениях на потоках, транзакциях или остатках в резервуарах;</a:t>
            </a:r>
          </a:p>
          <a:p>
            <a:pPr indent="-270510">
              <a:spcAft>
                <a:spcPts val="0"/>
              </a:spcAft>
            </a:pPr>
            <a:r>
              <a:rPr lang="ru-RU" sz="1200" dirty="0"/>
              <a:t>2 – ошибка типа утечек/притоков в узле, установке или резервуаре;</a:t>
            </a:r>
          </a:p>
          <a:p>
            <a:pPr indent="-269875">
              <a:spcAft>
                <a:spcPts val="0"/>
              </a:spcAft>
            </a:pPr>
            <a:r>
              <a:rPr lang="ru-RU" sz="1200" dirty="0"/>
              <a:t>3 </a:t>
            </a:r>
            <a:r>
              <a:rPr lang="ru-RU" sz="1200" dirty="0" smtClean="0"/>
              <a:t>– ошибка в линейной зависимости.</a:t>
            </a:r>
          </a:p>
          <a:p>
            <a:pPr indent="-269875">
              <a:spcAft>
                <a:spcPts val="0"/>
              </a:spcAft>
            </a:pPr>
            <a:r>
              <a:rPr lang="ru-RU" sz="1200" dirty="0" smtClean="0"/>
              <a:t>4 </a:t>
            </a:r>
            <a:r>
              <a:rPr lang="ru-RU" sz="1200" dirty="0"/>
              <a:t>– </a:t>
            </a:r>
            <a:r>
              <a:rPr lang="ru-RU" sz="1200" dirty="0" smtClean="0"/>
              <a:t>Находит «периметр» с фиксированным </a:t>
            </a:r>
            <a:r>
              <a:rPr lang="ru-RU" sz="1200" dirty="0" err="1" smtClean="0"/>
              <a:t>разбалансом</a:t>
            </a:r>
            <a:r>
              <a:rPr lang="ru-RU" sz="1200" dirty="0" smtClean="0"/>
              <a:t>.</a:t>
            </a:r>
          </a:p>
          <a:p>
            <a:pPr indent="-269875"/>
            <a:r>
              <a:rPr lang="ru-RU" sz="1200" dirty="0" smtClean="0"/>
              <a:t>5 </a:t>
            </a:r>
            <a:r>
              <a:rPr lang="ru-RU" sz="1200" dirty="0"/>
              <a:t>– Находит «периметр» с </a:t>
            </a:r>
            <a:r>
              <a:rPr lang="ru-RU" sz="1200" dirty="0" smtClean="0"/>
              <a:t>«несовместным </a:t>
            </a:r>
            <a:r>
              <a:rPr lang="ru-RU" sz="1200" dirty="0" err="1" smtClean="0"/>
              <a:t>разбалансом</a:t>
            </a:r>
            <a:r>
              <a:rPr lang="ru-RU" sz="1200" dirty="0" smtClean="0"/>
              <a:t>».</a:t>
            </a:r>
            <a:endParaRPr lang="ru-RU" sz="1200" dirty="0"/>
          </a:p>
          <a:p>
            <a:pPr indent="-269875">
              <a:spcAft>
                <a:spcPts val="0"/>
              </a:spcAft>
            </a:pPr>
            <a:endParaRPr lang="ru-RU" sz="1200" dirty="0"/>
          </a:p>
          <a:p>
            <a:pPr indent="-270510">
              <a:spcAft>
                <a:spcPts val="300"/>
              </a:spcAft>
            </a:pPr>
            <a:endParaRPr lang="ru-RU" sz="1200" dirty="0" smtClean="0"/>
          </a:p>
          <a:p>
            <a:pPr indent="-270510">
              <a:spcBef>
                <a:spcPts val="300"/>
              </a:spcBef>
              <a:spcAft>
                <a:spcPts val="0"/>
              </a:spcAft>
            </a:pPr>
            <a:r>
              <a:rPr lang="ru-RU" sz="1200" b="1" dirty="0"/>
              <a:t>Результат  Анализа Совместности Ограничений:</a:t>
            </a:r>
          </a:p>
          <a:p>
            <a:pPr indent="-270510">
              <a:spcBef>
                <a:spcPts val="300"/>
              </a:spcBef>
              <a:spcAft>
                <a:spcPts val="0"/>
              </a:spcAft>
            </a:pPr>
            <a:endParaRPr lang="ru-RU" sz="1200" b="1" dirty="0"/>
          </a:p>
          <a:p>
            <a:r>
              <a:rPr lang="ru-RU" sz="1200" dirty="0">
                <a:cs typeface="Times New Roman" panose="02020603050405020304" pitchFamily="18" charset="0"/>
              </a:rPr>
              <a:t>1. Таблица с результатами «от ранжирована» в порядке важности.</a:t>
            </a:r>
          </a:p>
          <a:p>
            <a:r>
              <a:rPr lang="ru-RU" sz="1200" dirty="0">
                <a:cs typeface="Times New Roman" panose="02020603050405020304" pitchFamily="18" charset="0"/>
              </a:rPr>
              <a:t>2. Рекомендации к «измеренному значению».</a:t>
            </a:r>
          </a:p>
          <a:p>
            <a:r>
              <a:rPr lang="ru-RU" sz="1200" dirty="0">
                <a:cs typeface="Times New Roman" panose="02020603050405020304" pitchFamily="18" charset="0"/>
              </a:rPr>
              <a:t>3. Рекомендации по «погрешности</a:t>
            </a:r>
            <a:r>
              <a:rPr lang="ru-RU" sz="1200" dirty="0" smtClean="0">
                <a:cs typeface="Times New Roman" panose="02020603050405020304" pitchFamily="18" charset="0"/>
              </a:rPr>
              <a:t>».</a:t>
            </a:r>
          </a:p>
          <a:p>
            <a:r>
              <a:rPr lang="ru-RU" sz="1200" dirty="0" smtClean="0">
                <a:cs typeface="Times New Roman" panose="02020603050405020304" pitchFamily="18" charset="0"/>
              </a:rPr>
              <a:t>4. Рекомендации по возможным «утечкам/притокам»</a:t>
            </a:r>
          </a:p>
          <a:p>
            <a:r>
              <a:rPr lang="ru-RU" sz="1200" dirty="0" smtClean="0">
                <a:cs typeface="Times New Roman" panose="02020603050405020304" pitchFamily="18" charset="0"/>
              </a:rPr>
              <a:t>5. Рекомендации по расширению границ в «зависимостях»</a:t>
            </a:r>
            <a:endParaRPr lang="ru-RU" sz="1200" dirty="0"/>
          </a:p>
          <a:p>
            <a:pPr indent="-270510">
              <a:spcAft>
                <a:spcPts val="300"/>
              </a:spcAft>
            </a:pPr>
            <a:r>
              <a:rPr lang="ru-RU" sz="1200" dirty="0"/>
              <a:t> </a:t>
            </a:r>
          </a:p>
          <a:p>
            <a:pPr indent="-270510">
              <a:spcAft>
                <a:spcPts val="300"/>
              </a:spcAft>
            </a:pPr>
            <a:endParaRPr lang="ru-RU" sz="1200" dirty="0"/>
          </a:p>
          <a:p>
            <a:pPr indent="-270510">
              <a:spcAft>
                <a:spcPts val="300"/>
              </a:spcAft>
            </a:pPr>
            <a:endParaRPr lang="ru-RU" sz="1200" dirty="0"/>
          </a:p>
        </p:txBody>
      </p:sp>
    </p:spTree>
    <p:extLst>
      <p:ext uri="{BB962C8B-B14F-4D97-AF65-F5344CB8AC3E}">
        <p14:creationId xmlns:p14="http://schemas.microsoft.com/office/powerpoint/2010/main" val="2065746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Анализ Совместности Ограничений (АСО)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1143000" y="591287"/>
            <a:ext cx="7893496" cy="50090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r>
              <a:rPr lang="ru-RU" altLang="ru-RU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Результат АСО – Всего 2 сценария:</a:t>
            </a:r>
          </a:p>
          <a:p>
            <a:pPr marL="179388" lvl="5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Если мы допускаем что все приборы могут «сломаться» с одинаковой вероятностью. (равномерные веса)</a:t>
            </a:r>
          </a:p>
          <a:p>
            <a:pPr marL="179388" lvl="5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Если мы допускаем что все более точные приборы могут «сломаться» с меньшей вероятностью. (не равномерные веса)</a:t>
            </a: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r>
              <a:rPr lang="ru-RU" sz="1400" b="1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Выполнение всех рекомендаций любого из сценариев ведет к 100% сведению баланса в метрологических ограничениях</a:t>
            </a:r>
          </a:p>
          <a:p>
            <a:pPr marL="0" lvl="5">
              <a:spcBef>
                <a:spcPts val="300"/>
              </a:spcBef>
              <a:buClr>
                <a:srgbClr val="4074A6"/>
              </a:buClr>
              <a:buSzPct val="100000"/>
              <a:defRPr/>
            </a:pPr>
            <a:endParaRPr lang="ru-RU" altLang="ru-RU" sz="800" b="1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636588" lvl="6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Таблица с результатами «ранжирована» в порядке приоритета</a:t>
            </a:r>
          </a:p>
          <a:p>
            <a:pPr marL="636588" lvl="6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Рекомендации к «измеренному значению»</a:t>
            </a:r>
          </a:p>
          <a:p>
            <a:pPr marL="636588" lvl="6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Рекомендации по «погрешности»</a:t>
            </a:r>
          </a:p>
          <a:p>
            <a:pPr marL="636588" lvl="6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Рекомендации по технологическим ограничениям</a:t>
            </a:r>
          </a:p>
          <a:p>
            <a:pPr marL="636588" lvl="6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endParaRPr lang="ru-RU" altLang="ru-RU" sz="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179388" lvl="5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Типы ошибок обнаруженных в анализе:</a:t>
            </a:r>
          </a:p>
          <a:p>
            <a:pPr marL="636588" lvl="6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Ошибка в ограничениях на потоках, транзакциях или остатках в резервуарах</a:t>
            </a:r>
          </a:p>
          <a:p>
            <a:pPr marL="636588" lvl="6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Ошибка типа утечек/притоков в узле, установке или резервуаре</a:t>
            </a:r>
          </a:p>
          <a:p>
            <a:pPr marL="636588" lvl="6" indent="-179388">
              <a:spcBef>
                <a:spcPts val="300"/>
              </a:spcBef>
              <a:buClr>
                <a:srgbClr val="4074A6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sz="12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Ошибка в линейной </a:t>
            </a:r>
            <a:r>
              <a:rPr lang="ru-RU" altLang="ru-RU" sz="12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зависимости</a:t>
            </a:r>
            <a:endParaRPr lang="ru-RU" sz="1200" b="1" dirty="0" smtClean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ru-RU" sz="1200" b="1" dirty="0" smtClean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Важно</a:t>
            </a:r>
            <a:r>
              <a:rPr lang="ru-RU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: </a:t>
            </a:r>
            <a:r>
              <a:rPr lang="ru-RU" sz="1200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солвер</a:t>
            </a:r>
            <a:r>
              <a:rPr lang="ru-RU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 АСО  работает, НЕ по принципу выдачи готового «сценария» применяя который баланс сведется, а выдает </a:t>
            </a:r>
            <a:r>
              <a:rPr lang="ru-RU" sz="1200" b="1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рекомендации. </a:t>
            </a:r>
            <a:r>
              <a:rPr lang="ru-RU" sz="1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Выполняя которые получится свести баланс в заданных ограничениях.</a:t>
            </a:r>
          </a:p>
          <a:p>
            <a:endParaRPr lang="ru-RU" sz="1200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pPr indent="-270510">
              <a:spcAft>
                <a:spcPts val="300"/>
              </a:spcAft>
            </a:pPr>
            <a:r>
              <a:rPr lang="ru-RU" sz="1200" dirty="0" smtClean="0"/>
              <a:t> </a:t>
            </a:r>
            <a:endParaRPr lang="ru-RU" sz="1200" dirty="0"/>
          </a:p>
          <a:p>
            <a:pPr indent="-270510">
              <a:spcAft>
                <a:spcPts val="300"/>
              </a:spcAft>
            </a:pPr>
            <a:endParaRPr lang="ru-RU" sz="1200" dirty="0"/>
          </a:p>
          <a:p>
            <a:pPr indent="-270510">
              <a:spcAft>
                <a:spcPts val="300"/>
              </a:spcAft>
            </a:pPr>
            <a:endParaRPr lang="ru-RU" sz="1200" dirty="0"/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837" y="1563638"/>
            <a:ext cx="8568952" cy="2040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464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6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Рисунок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320" y="1419622"/>
            <a:ext cx="7232354" cy="2864452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5AEF9-D76D-5445-8BD1-ADF770281003}"/>
              </a:ext>
            </a:extLst>
          </p:cNvPr>
          <p:cNvSpPr txBox="1"/>
          <p:nvPr/>
        </p:nvSpPr>
        <p:spPr>
          <a:xfrm>
            <a:off x="179512" y="332677"/>
            <a:ext cx="4301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совместности ограничений.</a:t>
            </a:r>
            <a:endParaRPr lang="en-US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Рисунок 1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5616" y="1003950"/>
            <a:ext cx="7424560" cy="115899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6550" y="1949654"/>
            <a:ext cx="7113616" cy="23344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745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Рисунок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6029" y="1707654"/>
            <a:ext cx="7119973" cy="270643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85AEF9-D76D-5445-8BD1-ADF770281003}"/>
              </a:ext>
            </a:extLst>
          </p:cNvPr>
          <p:cNvSpPr txBox="1"/>
          <p:nvPr/>
        </p:nvSpPr>
        <p:spPr>
          <a:xfrm>
            <a:off x="179512" y="332677"/>
            <a:ext cx="765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b="1" dirty="0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Анализ совместности ограничений. Несовместные </a:t>
            </a:r>
            <a:r>
              <a:rPr lang="ru-RU" b="1" dirty="0" err="1" smtClean="0">
                <a:solidFill>
                  <a:srgbClr val="92D05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подкластеры</a:t>
            </a:r>
            <a:endParaRPr lang="en-US" b="1" dirty="0">
              <a:solidFill>
                <a:srgbClr val="92D05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93782" y="742873"/>
            <a:ext cx="7312220" cy="2232979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568" y="2715766"/>
            <a:ext cx="8227570" cy="2207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525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ПГО. Настройки расчета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4" y="483518"/>
            <a:ext cx="7416823" cy="4659981"/>
          </a:xfrm>
          <a:prstGeom prst="rect">
            <a:avLst/>
          </a:prstGeom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924402" y="3828389"/>
            <a:ext cx="6912768" cy="9874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>
                <a:solidFill>
                  <a:srgbClr val="5F5F5F"/>
                </a:solidFill>
              </a:rPr>
              <a:t>Страница (модуль) ПГО/Настройки ПГО предназначена для настройки подсистемы поиска грубых ошибок (ПГО</a:t>
            </a:r>
            <a:r>
              <a:rPr lang="ru-RU" sz="1350" dirty="0" smtClean="0">
                <a:solidFill>
                  <a:srgbClr val="5F5F5F"/>
                </a:solidFill>
              </a:rPr>
              <a:t>). </a:t>
            </a:r>
            <a:r>
              <a:rPr lang="ru-RU" sz="1350" b="1" dirty="0" smtClean="0">
                <a:solidFill>
                  <a:srgbClr val="5F5F5F"/>
                </a:solidFill>
              </a:rPr>
              <a:t>Обратите </a:t>
            </a:r>
            <a:r>
              <a:rPr lang="ru-RU" sz="1350" b="1" dirty="0">
                <a:solidFill>
                  <a:srgbClr val="5F5F5F"/>
                </a:solidFill>
              </a:rPr>
              <a:t>внимание! </a:t>
            </a:r>
            <a:r>
              <a:rPr lang="ru-RU" sz="1350" dirty="0">
                <a:solidFill>
                  <a:srgbClr val="5F5F5F"/>
                </a:solidFill>
              </a:rPr>
              <a:t>Перед запуском расчёта необходимо провести первоначальную настройку!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dirty="0" smtClean="0">
                <a:solidFill>
                  <a:srgbClr val="5F5F5F"/>
                </a:solidFill>
              </a:rPr>
              <a:t>.</a:t>
            </a:r>
            <a:endParaRPr lang="ru-RU" sz="135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88199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ПГО</a:t>
            </a:r>
            <a:r>
              <a:rPr lang="en-US" altLang="ru-RU" dirty="0" smtClean="0">
                <a:solidFill>
                  <a:srgbClr val="8CC63F"/>
                </a:solidFill>
              </a:rPr>
              <a:t>-1 </a:t>
            </a:r>
            <a:r>
              <a:rPr lang="ru-RU" altLang="ru-RU" dirty="0" smtClean="0">
                <a:solidFill>
                  <a:srgbClr val="8CC63F"/>
                </a:solidFill>
              </a:rPr>
              <a:t> ПГО-2. Поиск сценария решения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78486" y="555526"/>
            <a:ext cx="8413994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dirty="0"/>
              <a:t>Страница (модуль) </a:t>
            </a:r>
            <a:r>
              <a:rPr lang="ru-RU" b="1" dirty="0" smtClean="0"/>
              <a:t>ПГО/Поиск сценария решения </a:t>
            </a:r>
            <a:r>
              <a:rPr lang="ru-RU" dirty="0" smtClean="0"/>
              <a:t>предназначена </a:t>
            </a:r>
            <a:r>
              <a:rPr lang="ru-RU" dirty="0"/>
              <a:t>для запуска процедуры поиска грубых ошибок, а также для визуального анализа результатов расчёта</a:t>
            </a:r>
            <a:endParaRPr lang="ru-RU" sz="1350" dirty="0">
              <a:solidFill>
                <a:srgbClr val="5F5F5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478856"/>
            <a:ext cx="6912767" cy="3388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338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1201567"/>
            <a:ext cx="6707981" cy="20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Структура базы данных комплекса </a:t>
            </a:r>
            <a:r>
              <a:rPr lang="en-US" sz="2700" kern="0" dirty="0">
                <a:solidFill>
                  <a:srgbClr val="8CC63F"/>
                </a:solidFill>
              </a:rPr>
              <a:t/>
            </a:r>
            <a:br>
              <a:rPr lang="en-US" sz="2700" kern="0" dirty="0">
                <a:solidFill>
                  <a:srgbClr val="8CC63F"/>
                </a:solidFill>
              </a:rPr>
            </a:br>
            <a:r>
              <a:rPr lang="en-US" sz="2700" kern="0" dirty="0">
                <a:solidFill>
                  <a:srgbClr val="8CC63F"/>
                </a:solidFill>
              </a:rPr>
              <a:t>I-DRMS</a:t>
            </a:r>
            <a:endParaRPr lang="ru-RU" sz="2700" kern="0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254909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Основные таблицы БД комплекса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37716" y="491687"/>
            <a:ext cx="1406951" cy="4318616"/>
          </a:xfrm>
          <a:prstGeom prst="rect">
            <a:avLst/>
          </a:prstGeom>
        </p:spPr>
      </p:pic>
      <p:graphicFrame>
        <p:nvGraphicFramePr>
          <p:cNvPr id="10" name="Таблица 9"/>
          <p:cNvGraphicFramePr>
            <a:graphicFrameLocks noGrp="1"/>
          </p:cNvGraphicFramePr>
          <p:nvPr>
            <p:extLst/>
          </p:nvPr>
        </p:nvGraphicFramePr>
        <p:xfrm>
          <a:off x="2857500" y="550891"/>
          <a:ext cx="5037083" cy="4028215"/>
        </p:xfrm>
        <a:graphic>
          <a:graphicData uri="http://schemas.openxmlformats.org/drawingml/2006/table">
            <a:tbl>
              <a:tblPr>
                <a:tableStyleId>{00A15C55-8517-42AA-B614-E9B94910E393}</a:tableStyleId>
              </a:tblPr>
              <a:tblGrid>
                <a:gridCol w="146619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7089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75061"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u="none" strike="noStrike" dirty="0">
                          <a:effectLst/>
                        </a:rPr>
                        <a:t>Таблица</a:t>
                      </a:r>
                      <a:endParaRPr lang="ru-RU" sz="1000" b="1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33" marR="6733" marT="6733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ru-RU" sz="1000" b="1" u="none" strike="noStrike" dirty="0">
                          <a:effectLst/>
                        </a:rPr>
                        <a:t>Описание</a:t>
                      </a:r>
                      <a:endParaRPr lang="ru-RU" sz="1000" b="1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733" marR="6733" marT="6733" marB="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[dbo].[Analyses]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сконфигурированные анализы;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[dbo].[AttrSettings]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настройки всех атрибутов всех элементов модели;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u="none" strike="noStrike" dirty="0">
                          <a:effectLst/>
                        </a:rPr>
                        <a:t>[</a:t>
                      </a:r>
                      <a:r>
                        <a:rPr lang="en-US" sz="1000" b="1" u="none" strike="noStrike" dirty="0" err="1">
                          <a:effectLst/>
                        </a:rPr>
                        <a:t>dbo</a:t>
                      </a:r>
                      <a:r>
                        <a:rPr lang="en-US" sz="1000" b="1" u="none" strike="noStrike" dirty="0">
                          <a:effectLst/>
                        </a:rPr>
                        <a:t>].[Cases] </a:t>
                      </a:r>
                      <a:endParaRPr lang="en-US" sz="1000" b="1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все периоды и их Id;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[dbo].[CaseStatuses]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статусы периодов (открыт, согласован, закрыт и т.д.);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[dbo].[Flows]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все потоки с указанием объекта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u="none" strike="noStrike" dirty="0">
                          <a:effectLst/>
                        </a:rPr>
                        <a:t>[</a:t>
                      </a:r>
                      <a:r>
                        <a:rPr lang="en-US" sz="1000" b="1" u="none" strike="noStrike" dirty="0" err="1">
                          <a:effectLst/>
                        </a:rPr>
                        <a:t>dbo</a:t>
                      </a:r>
                      <a:r>
                        <a:rPr lang="en-US" sz="1000" b="1" u="none" strike="noStrike" dirty="0">
                          <a:effectLst/>
                        </a:rPr>
                        <a:t>].[</a:t>
                      </a:r>
                      <a:r>
                        <a:rPr lang="en-US" sz="1000" b="1" u="none" strike="noStrike" dirty="0" err="1">
                          <a:effectLst/>
                        </a:rPr>
                        <a:t>FlowsVar</a:t>
                      </a:r>
                      <a:r>
                        <a:rPr lang="en-US" sz="1000" b="1" u="none" strike="noStrike" dirty="0">
                          <a:effectLst/>
                        </a:rPr>
                        <a:t>] </a:t>
                      </a:r>
                      <a:endParaRPr lang="en-US" sz="1000" b="1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значения атрибутов потоков в разрезе периодов;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366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[dbo].[History]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таблица истории редактирования атрибутов модели (пункт меню «Посмотреть историю изменений»);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[dbo].[LayersToObjects]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привязка объектов к слоям модели;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u="none" strike="noStrike" dirty="0">
                          <a:effectLst/>
                        </a:rPr>
                        <a:t>[</a:t>
                      </a:r>
                      <a:r>
                        <a:rPr lang="en-US" sz="1000" b="1" u="none" strike="noStrike" dirty="0" err="1">
                          <a:effectLst/>
                        </a:rPr>
                        <a:t>dbo</a:t>
                      </a:r>
                      <a:r>
                        <a:rPr lang="en-US" sz="1000" b="1" u="none" strike="noStrike" dirty="0">
                          <a:effectLst/>
                        </a:rPr>
                        <a:t>].[</a:t>
                      </a:r>
                      <a:r>
                        <a:rPr lang="en-US" sz="1000" b="1" u="none" strike="noStrike" dirty="0" err="1">
                          <a:effectLst/>
                        </a:rPr>
                        <a:t>MetersVar</a:t>
                      </a:r>
                      <a:r>
                        <a:rPr lang="en-US" sz="1000" b="1" u="none" strike="noStrike" dirty="0">
                          <a:effectLst/>
                        </a:rPr>
                        <a:t>] </a:t>
                      </a:r>
                      <a:endParaRPr lang="en-US" sz="1000" b="1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значения атрибутов измерителей в разрезе периодов;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[dbo].[Models]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перечень моделей и их Id;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[dbo].[NodesVar]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 dirty="0">
                          <a:effectLst/>
                        </a:rPr>
                        <a:t> значения атрибутов узлов в разрезе периодов;</a:t>
                      </a:r>
                      <a:endParaRPr lang="ru-RU" sz="1000" b="0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366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u="none" strike="noStrike" dirty="0">
                          <a:effectLst/>
                        </a:rPr>
                        <a:t>[</a:t>
                      </a:r>
                      <a:r>
                        <a:rPr lang="en-US" sz="1000" b="1" u="none" strike="noStrike" dirty="0" err="1">
                          <a:effectLst/>
                        </a:rPr>
                        <a:t>dbo</a:t>
                      </a:r>
                      <a:r>
                        <a:rPr lang="en-US" sz="1000" b="1" u="none" strike="noStrike" dirty="0">
                          <a:effectLst/>
                        </a:rPr>
                        <a:t>].[Objects] </a:t>
                      </a:r>
                      <a:endParaRPr lang="en-US" sz="1000" b="1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перечень всех объектов модели (включая структурные элементы и слои);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36656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[dbo].[ObjectTypes]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 dirty="0">
                          <a:effectLst/>
                        </a:rPr>
                        <a:t> список типов объектов и их </a:t>
                      </a:r>
                      <a:r>
                        <a:rPr lang="ru-RU" sz="1000" u="none" strike="noStrike" dirty="0" err="1">
                          <a:effectLst/>
                        </a:rPr>
                        <a:t>Id</a:t>
                      </a:r>
                      <a:r>
                        <a:rPr lang="ru-RU" sz="1000" u="none" strike="noStrike" dirty="0">
                          <a:effectLst/>
                        </a:rPr>
                        <a:t> (для удобства работы с таблицей [</a:t>
                      </a:r>
                      <a:r>
                        <a:rPr lang="ru-RU" sz="1000" u="none" strike="noStrike" dirty="0" err="1">
                          <a:effectLst/>
                        </a:rPr>
                        <a:t>dbo</a:t>
                      </a:r>
                      <a:r>
                        <a:rPr lang="ru-RU" sz="1000" u="none" strike="noStrike" dirty="0">
                          <a:effectLst/>
                        </a:rPr>
                        <a:t>].[</a:t>
                      </a:r>
                      <a:r>
                        <a:rPr lang="ru-RU" sz="1000" u="none" strike="noStrike" dirty="0" err="1">
                          <a:effectLst/>
                        </a:rPr>
                        <a:t>Objects</a:t>
                      </a:r>
                      <a:r>
                        <a:rPr lang="ru-RU" sz="1000" u="none" strike="noStrike" dirty="0">
                          <a:effectLst/>
                        </a:rPr>
                        <a:t>]);</a:t>
                      </a:r>
                      <a:endParaRPr lang="ru-RU" sz="1000" b="0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03913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[dbo].[OtherTable1] … dbo].[OtherTable9]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объекты динамических закладок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[dbo].[Products] 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продукты и их </a:t>
                      </a:r>
                      <a:r>
                        <a:rPr lang="en-US" sz="1000" u="none" strike="noStrike">
                          <a:effectLst/>
                        </a:rPr>
                        <a:t>Id;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u="none" strike="noStrike" dirty="0">
                          <a:effectLst/>
                        </a:rPr>
                        <a:t>[</a:t>
                      </a:r>
                      <a:r>
                        <a:rPr lang="en-US" sz="1000" b="1" u="none" strike="noStrike" dirty="0" err="1">
                          <a:effectLst/>
                        </a:rPr>
                        <a:t>dbo</a:t>
                      </a:r>
                      <a:r>
                        <a:rPr lang="en-US" sz="1000" b="1" u="none" strike="noStrike" dirty="0">
                          <a:effectLst/>
                        </a:rPr>
                        <a:t>].[</a:t>
                      </a:r>
                      <a:r>
                        <a:rPr lang="en-US" sz="1000" b="1" u="none" strike="noStrike" dirty="0" err="1">
                          <a:effectLst/>
                        </a:rPr>
                        <a:t>TanksVar</a:t>
                      </a:r>
                      <a:r>
                        <a:rPr lang="en-US" sz="1000" b="1" u="none" strike="noStrike" dirty="0">
                          <a:effectLst/>
                        </a:rPr>
                        <a:t>]</a:t>
                      </a:r>
                      <a:endParaRPr lang="en-US" sz="1000" b="1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значения атрибутов емкостей в разрезе периодов;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[dbo].[Templates]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перечень шаблонов и их GUID;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683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b="1" u="none" strike="noStrike" dirty="0">
                          <a:effectLst/>
                        </a:rPr>
                        <a:t>[</a:t>
                      </a:r>
                      <a:r>
                        <a:rPr lang="en-US" sz="1000" b="1" u="none" strike="noStrike" dirty="0" err="1">
                          <a:effectLst/>
                        </a:rPr>
                        <a:t>dbo</a:t>
                      </a:r>
                      <a:r>
                        <a:rPr lang="en-US" sz="1000" b="1" u="none" strike="noStrike" dirty="0">
                          <a:effectLst/>
                        </a:rPr>
                        <a:t>].[Transactions]</a:t>
                      </a:r>
                      <a:endParaRPr lang="en-US" sz="1000" b="1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>
                          <a:effectLst/>
                        </a:rPr>
                        <a:t> значения атрибутов операций в разрезе периодов;</a:t>
                      </a:r>
                      <a:endParaRPr lang="ru-RU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75061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1000" u="none" strike="noStrike">
                          <a:effectLst/>
                        </a:rPr>
                        <a:t>[dbo].[Users]</a:t>
                      </a:r>
                      <a:endParaRPr lang="en-US" sz="1000" b="0" i="0" u="none" strike="noStrike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ru-RU" sz="1000" u="none" strike="noStrike" dirty="0">
                          <a:effectLst/>
                        </a:rPr>
                        <a:t> пользователи;</a:t>
                      </a:r>
                      <a:endParaRPr lang="ru-RU" sz="1000" b="0" i="0" u="none" strike="noStrike" dirty="0">
                        <a:solidFill>
                          <a:srgbClr val="5F5F5F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60598" marR="6733" marT="6733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07151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Действия по анализу проблем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535838"/>
            <a:ext cx="6858000" cy="50013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b="1" dirty="0">
                <a:solidFill>
                  <a:srgbClr val="5F5F5F"/>
                </a:solidFill>
              </a:rPr>
              <a:t>Не запускается клиент </a:t>
            </a:r>
            <a:r>
              <a:rPr lang="ru-RU" sz="1350" dirty="0">
                <a:solidFill>
                  <a:srgbClr val="5F5F5F"/>
                </a:solidFill>
              </a:rPr>
              <a:t>(окно входа </a:t>
            </a:r>
            <a:r>
              <a:rPr lang="ru-RU" sz="1350" dirty="0" err="1">
                <a:solidFill>
                  <a:srgbClr val="5F5F5F"/>
                </a:solidFill>
              </a:rPr>
              <a:t>залочено</a:t>
            </a:r>
            <a:r>
              <a:rPr lang="ru-RU" sz="1350" dirty="0">
                <a:solidFill>
                  <a:srgbClr val="5F5F5F"/>
                </a:solidFill>
              </a:rPr>
              <a:t>):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проверить запущена ли служба сервера; 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проверить корректность подключения в файле </a:t>
            </a:r>
            <a:r>
              <a:rPr lang="en-US" sz="1350" dirty="0">
                <a:solidFill>
                  <a:srgbClr val="5F5F5F"/>
                </a:solidFill>
              </a:rPr>
              <a:t>RemotingServers.xml</a:t>
            </a:r>
            <a:r>
              <a:rPr lang="ru-RU" sz="1350" dirty="0">
                <a:solidFill>
                  <a:srgbClr val="5F5F5F"/>
                </a:solidFill>
              </a:rPr>
              <a:t>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проверить в конфигураторе настройки приложения (у </a:t>
            </a:r>
            <a:r>
              <a:rPr lang="en-US" sz="1350" dirty="0">
                <a:solidFill>
                  <a:srgbClr val="5F5F5F"/>
                </a:solidFill>
              </a:rPr>
              <a:t>I-DRMS </a:t>
            </a:r>
            <a:r>
              <a:rPr lang="ru-RU" sz="1350" dirty="0">
                <a:solidFill>
                  <a:srgbClr val="5F5F5F"/>
                </a:solidFill>
              </a:rPr>
              <a:t>должна стоять галка напротив модели) и настройки УЗ (должны стоять галки у модели, анализа и выбрана структура).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b="1" dirty="0">
                <a:solidFill>
                  <a:srgbClr val="5F5F5F"/>
                </a:solidFill>
              </a:rPr>
              <a:t>Не запускается служба: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смотреть лог сервера (зачастую либо не настроено подключение к </a:t>
            </a:r>
            <a:r>
              <a:rPr lang="en-US" sz="1350" dirty="0">
                <a:solidFill>
                  <a:srgbClr val="5F5F5F"/>
                </a:solidFill>
              </a:rPr>
              <a:t>SQL, </a:t>
            </a:r>
            <a:r>
              <a:rPr lang="ru-RU" sz="1350" dirty="0">
                <a:solidFill>
                  <a:srgbClr val="5F5F5F"/>
                </a:solidFill>
              </a:rPr>
              <a:t>либо в </a:t>
            </a:r>
            <a:r>
              <a:rPr lang="en-US" sz="1350" dirty="0">
                <a:solidFill>
                  <a:srgbClr val="5F5F5F"/>
                </a:solidFill>
              </a:rPr>
              <a:t>SQL </a:t>
            </a:r>
            <a:r>
              <a:rPr lang="ru-RU" sz="1350" dirty="0">
                <a:solidFill>
                  <a:srgbClr val="5F5F5F"/>
                </a:solidFill>
              </a:rPr>
              <a:t>нет столбцов, либо ошибки в конфигурационных файлах).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b="1" dirty="0">
                <a:solidFill>
                  <a:srgbClr val="5F5F5F"/>
                </a:solidFill>
              </a:rPr>
              <a:t>Ошибки при выполнении действий </a:t>
            </a:r>
            <a:r>
              <a:rPr lang="ru-RU" sz="1350" dirty="0">
                <a:solidFill>
                  <a:srgbClr val="5F5F5F"/>
                </a:solidFill>
              </a:rPr>
              <a:t>(загрузка, согласование и т.д.):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просмотреть Детали в окне Действия и просмотреть записи;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просмотреть лог сервера.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350" b="1" dirty="0">
                <a:solidFill>
                  <a:srgbClr val="5F5F5F"/>
                </a:solidFill>
              </a:rPr>
              <a:t>«Нет решения» в </a:t>
            </a:r>
            <a:r>
              <a:rPr lang="ru-RU" sz="1350" b="1" dirty="0" err="1">
                <a:solidFill>
                  <a:srgbClr val="5F5F5F"/>
                </a:solidFill>
              </a:rPr>
              <a:t>солвере</a:t>
            </a:r>
            <a:r>
              <a:rPr lang="ru-RU" sz="1350" b="1" dirty="0">
                <a:solidFill>
                  <a:srgbClr val="5F5F5F"/>
                </a:solidFill>
              </a:rPr>
              <a:t> в ограничениях</a:t>
            </a:r>
            <a:r>
              <a:rPr lang="ru-RU" sz="1350" dirty="0">
                <a:solidFill>
                  <a:srgbClr val="5F5F5F"/>
                </a:solidFill>
              </a:rPr>
              <a:t>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открыть панель Ошибки, оставить только ошибки </a:t>
            </a:r>
            <a:r>
              <a:rPr lang="ru-RU" sz="1350" dirty="0" err="1">
                <a:solidFill>
                  <a:srgbClr val="5F5F5F"/>
                </a:solidFill>
              </a:rPr>
              <a:t>Согл</a:t>
            </a:r>
            <a:r>
              <a:rPr lang="ru-RU" sz="1350" dirty="0">
                <a:solidFill>
                  <a:srgbClr val="5F5F5F"/>
                </a:solidFill>
              </a:rPr>
              <a:t>., проанализировать;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вид – согласовано: проверить столбец </a:t>
            </a:r>
            <a:r>
              <a:rPr lang="ru-RU" sz="1350" dirty="0" err="1">
                <a:solidFill>
                  <a:srgbClr val="5F5F5F"/>
                </a:solidFill>
              </a:rPr>
              <a:t>Разбаланс</a:t>
            </a:r>
            <a:r>
              <a:rPr lang="ru-RU" sz="1350" dirty="0">
                <a:solidFill>
                  <a:srgbClr val="5F5F5F"/>
                </a:solidFill>
              </a:rPr>
              <a:t>, </a:t>
            </a:r>
            <a:r>
              <a:rPr lang="ru-RU" sz="1350" dirty="0" err="1">
                <a:solidFill>
                  <a:srgbClr val="5F5F5F"/>
                </a:solidFill>
              </a:rPr>
              <a:t>согл</a:t>
            </a:r>
            <a:r>
              <a:rPr lang="ru-RU" sz="1350" dirty="0">
                <a:solidFill>
                  <a:srgbClr val="5F5F5F"/>
                </a:solidFill>
              </a:rPr>
              <a:t>. на вкладках;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открыть лог в окне Действия – Детали: провести анализ логов;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проверить ограничения в БД либо в выгрузке </a:t>
            </a:r>
            <a:r>
              <a:rPr lang="ru-RU" sz="1350" dirty="0" err="1">
                <a:solidFill>
                  <a:srgbClr val="5F5F5F"/>
                </a:solidFill>
              </a:rPr>
              <a:t>бэкапа</a:t>
            </a:r>
            <a:r>
              <a:rPr lang="ru-RU" sz="1350" dirty="0">
                <a:solidFill>
                  <a:srgbClr val="5F5F5F"/>
                </a:solidFill>
              </a:rPr>
              <a:t> периода.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3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endParaRPr lang="ru-RU" sz="135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4490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21581" y="624714"/>
            <a:ext cx="6700838" cy="3752729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8CC63F"/>
                </a:solidFill>
              </a:rPr>
              <a:t>Практика – </a:t>
            </a:r>
            <a:r>
              <a:rPr lang="ru-RU" dirty="0" smtClean="0">
                <a:solidFill>
                  <a:srgbClr val="8CC63F"/>
                </a:solidFill>
              </a:rPr>
              <a:t>Лабораторная работа №5</a:t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>
                <a:solidFill>
                  <a:srgbClr val="8CC63F"/>
                </a:solidFill>
              </a:rPr>
              <a:t/>
            </a:r>
            <a:br>
              <a:rPr lang="ru-RU" dirty="0">
                <a:solidFill>
                  <a:srgbClr val="8CC63F"/>
                </a:solidFill>
              </a:rPr>
            </a:b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40104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87824" y="558800"/>
            <a:ext cx="7184758" cy="571504"/>
          </a:xfrm>
        </p:spPr>
        <p:txBody>
          <a:bodyPr>
            <a:noAutofit/>
          </a:bodyPr>
          <a:lstStyle/>
          <a:p>
            <a:r>
              <a:rPr lang="ru-RU" dirty="0">
                <a:solidFill>
                  <a:schemeClr val="tx1">
                    <a:lumMod val="50000"/>
                    <a:lumOff val="50000"/>
                  </a:schemeClr>
                </a:solidFill>
              </a:rPr>
              <a:t>Структура 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I-DRMS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220072" y="1995686"/>
            <a:ext cx="3816424" cy="3024336"/>
          </a:xfrm>
          <a:prstGeom prst="rect">
            <a:avLst/>
          </a:prstGeom>
          <a:noFill/>
          <a:ln w="254000">
            <a:solidFill>
              <a:schemeClr val="bg1">
                <a:alpha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" name="Прямоугольник 2"/>
          <p:cNvSpPr/>
          <p:nvPr/>
        </p:nvSpPr>
        <p:spPr>
          <a:xfrm>
            <a:off x="971600" y="1347614"/>
            <a:ext cx="511256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Сервер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I-DRMS-SM</a:t>
            </a:r>
            <a:endParaRPr lang="en-US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sv-SE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Модуль источников данных (TSDB, MS SQL Server, PI System, GE Historian</a:t>
            </a:r>
            <a:r>
              <a:rPr lang="sv-SE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Модуль хранения объектной модели и расчетных данных</a:t>
            </a:r>
            <a:endParaRPr lang="sv-SE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Модуль расширений (подключение внешних модулей)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Модуль формирования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отчетов</a:t>
            </a:r>
            <a:endParaRPr lang="en-US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Выявление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топологических ошибок в модели материальных потоков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Модуль расчета </a:t>
            </a:r>
            <a:r>
              <a:rPr lang="en-US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I-DRMS-M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I-DRMS\MB – </a:t>
            </a:r>
            <a:r>
              <a:rPr lang="ru-RU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солвер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расчета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баланса</a:t>
            </a: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Клиентское рабочее место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I-DRMS-C</a:t>
            </a:r>
            <a:endParaRPr lang="en-US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0152" y="1203598"/>
            <a:ext cx="2989981" cy="3453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349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Asus\Desktop\о компании_презентация\back лист о компании.png"/>
          <p:cNvPicPr>
            <a:picLocks noChangeAspect="1" noChangeArrowheads="1"/>
          </p:cNvPicPr>
          <p:nvPr/>
        </p:nvPicPr>
        <p:blipFill>
          <a:blip r:embed="rId2" cstate="print"/>
          <a:srcRect l="35937"/>
          <a:stretch>
            <a:fillRect/>
          </a:stretch>
        </p:blipFill>
        <p:spPr bwMode="auto">
          <a:xfrm>
            <a:off x="3286116" y="0"/>
            <a:ext cx="5857884" cy="4824248"/>
          </a:xfrm>
          <a:prstGeom prst="rect">
            <a:avLst/>
          </a:prstGeom>
          <a:noFill/>
        </p:spPr>
      </p:pic>
      <p:sp>
        <p:nvSpPr>
          <p:cNvPr id="25" name="Заголовок 2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СПАСИБО ЗА ВНИМАНИЕ!</a:t>
            </a:r>
            <a:endParaRPr lang="ru-RU" dirty="0"/>
          </a:p>
        </p:txBody>
      </p:sp>
      <p:grpSp>
        <p:nvGrpSpPr>
          <p:cNvPr id="13" name="Группа 12"/>
          <p:cNvGrpSpPr/>
          <p:nvPr/>
        </p:nvGrpSpPr>
        <p:grpSpPr>
          <a:xfrm>
            <a:off x="934217" y="1865715"/>
            <a:ext cx="3637783" cy="1491853"/>
            <a:chOff x="934217" y="1825636"/>
            <a:chExt cx="3637783" cy="1491853"/>
          </a:xfrm>
        </p:grpSpPr>
        <p:sp>
          <p:nvSpPr>
            <p:cNvPr id="31" name="Rectangle 5"/>
            <p:cNvSpPr>
              <a:spLocks noChangeArrowheads="1"/>
            </p:cNvSpPr>
            <p:nvPr/>
          </p:nvSpPr>
          <p:spPr bwMode="auto">
            <a:xfrm>
              <a:off x="1167263" y="1825636"/>
              <a:ext cx="3404737" cy="14918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6350" indent="-6350">
                <a:defRPr sz="2800" i="1">
                  <a:solidFill>
                    <a:srgbClr val="000099"/>
                  </a:solidFill>
                  <a:latin typeface="Arial" pitchFamily="34" charset="0"/>
                </a:defRPr>
              </a:lvl1pPr>
              <a:lvl2pPr marL="742950" indent="-285750">
                <a:defRPr sz="2800" i="1">
                  <a:solidFill>
                    <a:srgbClr val="000099"/>
                  </a:solidFill>
                  <a:latin typeface="Arial" pitchFamily="34" charset="0"/>
                </a:defRPr>
              </a:lvl2pPr>
              <a:lvl3pPr marL="1143000" indent="-228600">
                <a:defRPr sz="2800" i="1">
                  <a:solidFill>
                    <a:srgbClr val="000099"/>
                  </a:solidFill>
                  <a:latin typeface="Arial" pitchFamily="34" charset="0"/>
                </a:defRPr>
              </a:lvl3pPr>
              <a:lvl4pPr marL="1600200" indent="-228600">
                <a:defRPr sz="2800" i="1">
                  <a:solidFill>
                    <a:srgbClr val="000099"/>
                  </a:solidFill>
                  <a:latin typeface="Arial" pitchFamily="34" charset="0"/>
                </a:defRPr>
              </a:lvl4pPr>
              <a:lvl5pPr marL="2057400" indent="-228600">
                <a:defRPr sz="2800" i="1">
                  <a:solidFill>
                    <a:srgbClr val="000099"/>
                  </a:solidFill>
                  <a:latin typeface="Arial" pitchFamily="34" charset="0"/>
                </a:defRPr>
              </a:lvl5pPr>
              <a:lvl6pPr marL="2514600" indent="-228600" algn="ctr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  <a:buFont typeface="Wingdings" pitchFamily="2" charset="2"/>
                <a:defRPr sz="2800" i="1">
                  <a:solidFill>
                    <a:srgbClr val="000099"/>
                  </a:solidFill>
                  <a:latin typeface="Arial" pitchFamily="34" charset="0"/>
                </a:defRPr>
              </a:lvl6pPr>
              <a:lvl7pPr marL="2971800" indent="-228600" algn="ctr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  <a:buFont typeface="Wingdings" pitchFamily="2" charset="2"/>
                <a:defRPr sz="2800" i="1">
                  <a:solidFill>
                    <a:srgbClr val="000099"/>
                  </a:solidFill>
                  <a:latin typeface="Arial" pitchFamily="34" charset="0"/>
                </a:defRPr>
              </a:lvl7pPr>
              <a:lvl8pPr marL="3429000" indent="-228600" algn="ctr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  <a:buFont typeface="Wingdings" pitchFamily="2" charset="2"/>
                <a:defRPr sz="2800" i="1">
                  <a:solidFill>
                    <a:srgbClr val="000099"/>
                  </a:solidFill>
                  <a:latin typeface="Arial" pitchFamily="34" charset="0"/>
                </a:defRPr>
              </a:lvl8pPr>
              <a:lvl9pPr marL="3886200" indent="-228600" algn="ctr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  <a:buFont typeface="Wingdings" pitchFamily="2" charset="2"/>
                <a:defRPr sz="2800" i="1">
                  <a:solidFill>
                    <a:srgbClr val="000099"/>
                  </a:solidFill>
                  <a:latin typeface="Arial" pitchFamily="34" charset="0"/>
                </a:defRPr>
              </a:lvl9pPr>
            </a:lstStyle>
            <a:p>
              <a:pPr marL="0" indent="0">
                <a:spcAft>
                  <a:spcPct val="0"/>
                </a:spcAft>
                <a:buClr>
                  <a:srgbClr val="1F60A9"/>
                </a:buClr>
              </a:pPr>
              <a:r>
                <a:rPr lang="ru-RU" altLang="ru-RU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Москва:</a:t>
              </a:r>
              <a:r>
                <a:rPr lang="ru-RU" altLang="ru-RU" sz="1400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  +7 (499</a:t>
              </a:r>
              <a:r>
                <a:rPr lang="ru-RU" altLang="ru-RU" sz="1400" i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) 300-99-87</a:t>
              </a:r>
              <a:endParaRPr lang="ru-RU" altLang="ru-RU" sz="14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  <a:p>
              <a:pPr marL="0" indent="0">
                <a:spcAft>
                  <a:spcPct val="0"/>
                </a:spcAft>
                <a:buClr>
                  <a:srgbClr val="1F60A9"/>
                </a:buClr>
              </a:pPr>
              <a:r>
                <a:rPr lang="ru-RU" altLang="ru-RU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Санкт-Петербург: </a:t>
              </a:r>
              <a:r>
                <a:rPr lang="ru-RU" altLang="ru-RU" sz="1400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 </a:t>
              </a:r>
              <a:r>
                <a:rPr lang="ru-RU" altLang="ru-RU" sz="140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+</a:t>
              </a:r>
              <a:r>
                <a:rPr lang="ru-RU" altLang="ru-RU" sz="1400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7 </a:t>
              </a:r>
              <a:r>
                <a:rPr lang="ru-RU" altLang="ru-RU" sz="140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(812</a:t>
              </a:r>
              <a:r>
                <a:rPr lang="ru-RU" altLang="ru-RU" sz="14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) </a:t>
              </a:r>
              <a:r>
                <a:rPr lang="ru-RU" altLang="ru-RU" sz="1400" i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333-70-20</a:t>
              </a:r>
              <a:r>
                <a:rPr lang="ru-RU" sz="140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 </a:t>
              </a:r>
              <a:r>
                <a:rPr lang="ru-RU" altLang="ru-RU" sz="140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 </a:t>
              </a:r>
              <a:r>
                <a:rPr lang="ru-RU" altLang="ru-RU" sz="1400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 </a:t>
              </a:r>
              <a:endParaRPr lang="ru-RU" altLang="ru-RU" sz="14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  <a:p>
              <a:pPr marL="0" indent="0" eaLnBrk="1" hangingPunct="1">
                <a:spcAft>
                  <a:spcPct val="0"/>
                </a:spcAft>
                <a:buClr>
                  <a:srgbClr val="1F60A9"/>
                </a:buClr>
                <a:buFont typeface="Times New Roman" pitchFamily="18" charset="0"/>
                <a:buNone/>
              </a:pPr>
              <a:r>
                <a:rPr lang="ru-RU" altLang="ru-RU" sz="1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Пермь</a:t>
              </a:r>
              <a:r>
                <a:rPr lang="ru-RU" altLang="ru-RU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: </a:t>
              </a:r>
              <a:r>
                <a:rPr lang="ru-RU" altLang="ru-RU" sz="1400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 +</a:t>
              </a:r>
              <a:r>
                <a:rPr lang="ru-RU" altLang="ru-RU" sz="1400" i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7 (342</a:t>
              </a:r>
              <a:r>
                <a:rPr lang="ru-RU" altLang="ru-RU" sz="140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) 214-46-85 </a:t>
              </a:r>
            </a:p>
            <a:p>
              <a:pPr marL="0" indent="0" eaLnBrk="1" hangingPunct="1">
                <a:spcAft>
                  <a:spcPct val="0"/>
                </a:spcAft>
                <a:buClr>
                  <a:srgbClr val="1F60A9"/>
                </a:buClr>
                <a:buFont typeface="Times New Roman" pitchFamily="18" charset="0"/>
                <a:buNone/>
              </a:pPr>
              <a:r>
                <a:rPr lang="ru-RU" altLang="ru-RU" sz="1400" b="1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Иваново:</a:t>
              </a:r>
              <a:r>
                <a:rPr lang="ru-RU" altLang="ru-RU" sz="140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 </a:t>
              </a:r>
              <a:r>
                <a:rPr lang="ru-RU" altLang="ru-RU" sz="1400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 +7 </a:t>
              </a:r>
              <a:r>
                <a:rPr lang="ru-RU" altLang="ru-RU" sz="1400" i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(4932</a:t>
              </a:r>
              <a:r>
                <a:rPr lang="ru-RU" altLang="ru-RU" sz="14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) </a:t>
              </a:r>
              <a:r>
                <a:rPr lang="ru-RU" altLang="ru-RU" sz="1400" i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23-02-73</a:t>
              </a:r>
              <a:endParaRPr lang="ru-RU" altLang="ru-RU" sz="14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  <a:p>
              <a:pPr marL="0" indent="0" eaLnBrk="1" hangingPunct="1">
                <a:spcAft>
                  <a:spcPct val="0"/>
                </a:spcAft>
                <a:buClr>
                  <a:srgbClr val="1F60A9"/>
                </a:buClr>
                <a:buFont typeface="Times New Roman" pitchFamily="18" charset="0"/>
                <a:buNone/>
              </a:pPr>
              <a:r>
                <a:rPr lang="ru-RU" altLang="ru-RU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Волгоград:</a:t>
              </a:r>
              <a:r>
                <a:rPr lang="ru-RU" altLang="ru-RU" sz="1400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  +7 (</a:t>
              </a:r>
              <a:r>
                <a:rPr lang="ru-RU" altLang="ru-RU" sz="1400" i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8442</a:t>
              </a:r>
              <a:r>
                <a:rPr lang="ru-RU" altLang="ru-RU" sz="1400" i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) </a:t>
              </a:r>
              <a:r>
                <a:rPr lang="ru-RU" altLang="ru-RU" sz="1400" i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33-52-18</a:t>
              </a:r>
              <a:endParaRPr lang="ru-RU" altLang="ru-RU" sz="1400" i="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  <a:p>
              <a:pPr marL="0" indent="0">
                <a:spcAft>
                  <a:spcPct val="0"/>
                </a:spcAft>
                <a:buClr>
                  <a:srgbClr val="1F60A9"/>
                </a:buClr>
              </a:pPr>
              <a:r>
                <a:rPr lang="ru-RU" altLang="ru-RU" sz="1400" b="1" i="0" dirty="0" err="1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Иннополис</a:t>
              </a:r>
              <a:r>
                <a:rPr lang="ru-RU" altLang="ru-RU" sz="1400" b="1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:</a:t>
              </a:r>
              <a:r>
                <a:rPr lang="ru-RU" altLang="ru-RU" sz="1400" i="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  +7 </a:t>
              </a:r>
              <a:r>
                <a:rPr lang="ru-RU" altLang="ru-RU" sz="1400" i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lt"/>
                </a:rPr>
                <a:t>(843) 239-38-38</a:t>
              </a:r>
              <a:endParaRPr lang="ru-RU" altLang="ru-RU" sz="1400" i="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endParaRPr>
            </a:p>
          </p:txBody>
        </p:sp>
        <p:pic>
          <p:nvPicPr>
            <p:cNvPr id="1030" name="Picture 6" descr="C:\Users\Asus\Desktop\о компании_презентация\телефон.pn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934217" y="1972534"/>
              <a:ext cx="179028" cy="288000"/>
            </a:xfrm>
            <a:prstGeom prst="rect">
              <a:avLst/>
            </a:prstGeom>
            <a:noFill/>
          </p:spPr>
        </p:pic>
      </p:grpSp>
      <p:grpSp>
        <p:nvGrpSpPr>
          <p:cNvPr id="12" name="Группа 11"/>
          <p:cNvGrpSpPr/>
          <p:nvPr/>
        </p:nvGrpSpPr>
        <p:grpSpPr>
          <a:xfrm>
            <a:off x="924649" y="1000114"/>
            <a:ext cx="3361599" cy="697368"/>
            <a:chOff x="924649" y="1088564"/>
            <a:chExt cx="3361599" cy="697368"/>
          </a:xfrm>
        </p:grpSpPr>
        <p:sp>
          <p:nvSpPr>
            <p:cNvPr id="29" name="Rectangle 4"/>
            <p:cNvSpPr txBox="1">
              <a:spLocks noChangeArrowheads="1"/>
            </p:cNvSpPr>
            <p:nvPr/>
          </p:nvSpPr>
          <p:spPr bwMode="auto">
            <a:xfrm>
              <a:off x="1167263" y="1088564"/>
              <a:ext cx="3118985" cy="6973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32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8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24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0"/>
                </a:spcBef>
                <a:buNone/>
              </a:pPr>
              <a:r>
                <a:rPr lang="ru-RU" altLang="ru-RU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ЦЕНТРАЛЬНЫЙ ОФИС: </a:t>
              </a:r>
            </a:p>
            <a:p>
              <a:pPr marL="0" indent="0">
                <a:spcBef>
                  <a:spcPct val="0"/>
                </a:spcBef>
                <a:buNone/>
              </a:pPr>
              <a:r>
                <a:rPr lang="ru-RU" sz="1400" dirty="0"/>
                <a:t>ул. Бутлерова, д. 17, офис 4105</a:t>
              </a:r>
              <a:r>
                <a:rPr lang="ru-RU" altLang="ru-RU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</a:t>
              </a:r>
              <a:br>
                <a:rPr lang="ru-RU" altLang="ru-RU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</a:br>
              <a:r>
                <a:rPr lang="ru-RU" altLang="ru-RU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Москва, Россия</a:t>
              </a:r>
              <a:r>
                <a:rPr lang="ru-RU" altLang="ru-RU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, 117</a:t>
              </a:r>
              <a:r>
                <a:rPr lang="en-US" altLang="ru-RU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342</a:t>
              </a:r>
              <a:r>
                <a:rPr lang="ru-RU" altLang="ru-RU" sz="140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   </a:t>
              </a:r>
              <a:endParaRPr lang="ru-RU" alt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spcBef>
                  <a:spcPct val="0"/>
                </a:spcBef>
              </a:pPr>
              <a:endParaRPr lang="ru-RU" alt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ru-RU" alt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31" name="Picture 7" descr="C:\Users\Asus\Desktop\о компании_презентация\location-pin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924649" y="1197070"/>
              <a:ext cx="198165" cy="288000"/>
            </a:xfrm>
            <a:prstGeom prst="rect">
              <a:avLst/>
            </a:prstGeom>
            <a:noFill/>
          </p:spPr>
        </p:pic>
      </p:grpSp>
      <p:grpSp>
        <p:nvGrpSpPr>
          <p:cNvPr id="14" name="Группа 13"/>
          <p:cNvGrpSpPr/>
          <p:nvPr/>
        </p:nvGrpSpPr>
        <p:grpSpPr>
          <a:xfrm>
            <a:off x="929996" y="3728982"/>
            <a:ext cx="3713442" cy="342966"/>
            <a:chOff x="929996" y="3728982"/>
            <a:chExt cx="3713442" cy="342966"/>
          </a:xfrm>
        </p:grpSpPr>
        <p:sp>
          <p:nvSpPr>
            <p:cNvPr id="32" name="Rectangle 4"/>
            <p:cNvSpPr txBox="1">
              <a:spLocks noChangeArrowheads="1"/>
            </p:cNvSpPr>
            <p:nvPr/>
          </p:nvSpPr>
          <p:spPr bwMode="auto">
            <a:xfrm>
              <a:off x="1167263" y="3728982"/>
              <a:ext cx="3476175" cy="342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32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8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24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0"/>
                </a:spcBef>
                <a:buNone/>
              </a:pPr>
              <a:r>
                <a:rPr lang="en-US" altLang="ru-RU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info@indusoft.ru</a:t>
              </a:r>
              <a:endParaRPr lang="ru-RU" alt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spcBef>
                  <a:spcPct val="0"/>
                </a:spcBef>
              </a:pPr>
              <a:endParaRPr lang="ru-RU" alt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ru-RU" alt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32" name="Picture 8" descr="C:\Users\Asus\Desktop\о компании_презентация\емайл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29996" y="3822470"/>
              <a:ext cx="187471" cy="144000"/>
            </a:xfrm>
            <a:prstGeom prst="rect">
              <a:avLst/>
            </a:prstGeom>
            <a:noFill/>
          </p:spPr>
        </p:pic>
      </p:grpSp>
      <p:grpSp>
        <p:nvGrpSpPr>
          <p:cNvPr id="15" name="Группа 14"/>
          <p:cNvGrpSpPr/>
          <p:nvPr/>
        </p:nvGrpSpPr>
        <p:grpSpPr>
          <a:xfrm>
            <a:off x="915731" y="3320455"/>
            <a:ext cx="3656269" cy="342966"/>
            <a:chOff x="915731" y="3308228"/>
            <a:chExt cx="3656269" cy="342966"/>
          </a:xfrm>
        </p:grpSpPr>
        <p:sp>
          <p:nvSpPr>
            <p:cNvPr id="30" name="Rectangle 4"/>
            <p:cNvSpPr txBox="1">
              <a:spLocks noChangeArrowheads="1"/>
            </p:cNvSpPr>
            <p:nvPr/>
          </p:nvSpPr>
          <p:spPr bwMode="auto">
            <a:xfrm>
              <a:off x="1167263" y="3308228"/>
              <a:ext cx="3404737" cy="34296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lvl1pPr marL="342900" indent="-3429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32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8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•"/>
                <a:defRPr sz="24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–"/>
                <a:defRPr sz="20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rtl="0" eaLnBrk="1" fontAlgn="base" hangingPunct="1">
                <a:spcBef>
                  <a:spcPct val="20000"/>
                </a:spcBef>
                <a:spcAft>
                  <a:spcPct val="0"/>
                </a:spcAft>
                <a:buFont typeface="Arial" pitchFamily="34" charset="0"/>
                <a:buChar char="»"/>
                <a:defRPr sz="2000" kern="1200">
                  <a:solidFill>
                    <a:srgbClr val="333333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spcBef>
                  <a:spcPct val="0"/>
                </a:spcBef>
                <a:buNone/>
              </a:pPr>
              <a:r>
                <a:rPr lang="en-US" altLang="ru-RU" sz="14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www.indusoft.ru</a:t>
              </a:r>
              <a:endParaRPr lang="ru-RU" alt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pPr>
                <a:spcBef>
                  <a:spcPct val="0"/>
                </a:spcBef>
              </a:pPr>
              <a:endParaRPr lang="ru-RU" alt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  <a:p>
              <a:endParaRPr lang="ru-RU" altLang="ru-RU" sz="1400" dirty="0" smtClean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pic>
          <p:nvPicPr>
            <p:cNvPr id="1033" name="Picture 9" descr="C:\Users\Asus\Desktop\о компании_презентация\сайт.pn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915731" y="3374935"/>
              <a:ext cx="216000" cy="216000"/>
            </a:xfrm>
            <a:prstGeom prst="rect">
              <a:avLst/>
            </a:prstGeom>
            <a:noFill/>
          </p:spPr>
        </p:pic>
      </p:grpSp>
    </p:spTree>
    <p:extLst>
      <p:ext uri="{BB962C8B-B14F-4D97-AF65-F5344CB8AC3E}">
        <p14:creationId xmlns:p14="http://schemas.microsoft.com/office/powerpoint/2010/main" val="3245974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5890" name="Picture 2" descr="http://www.indusoft.ru/upload/medialibrary/14b/14b906da2b10849f3e9745dba8f21f51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0" y="1"/>
            <a:ext cx="6858000" cy="46947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66688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328738" y="128587"/>
            <a:ext cx="6534150" cy="442913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8CC63F"/>
                </a:solidFill>
              </a:rPr>
              <a:t>Архитектура </a:t>
            </a:r>
            <a:r>
              <a:rPr lang="ru-RU" dirty="0" smtClean="0">
                <a:solidFill>
                  <a:srgbClr val="8CC63F"/>
                </a:solidFill>
              </a:rPr>
              <a:t>комплекса </a:t>
            </a:r>
            <a:r>
              <a:rPr lang="en-US" dirty="0" smtClean="0">
                <a:solidFill>
                  <a:srgbClr val="8CC63F"/>
                </a:solidFill>
              </a:rPr>
              <a:t>I-DRMS</a:t>
            </a:r>
            <a:endParaRPr lang="ru-RU" dirty="0">
              <a:solidFill>
                <a:srgbClr val="8CC63F"/>
              </a:solidFill>
            </a:endParaRPr>
          </a:p>
        </p:txBody>
      </p:sp>
      <p:sp>
        <p:nvSpPr>
          <p:cNvPr id="8" name="Rectangle 6"/>
          <p:cNvSpPr>
            <a:spLocks noChangeArrowheads="1"/>
          </p:cNvSpPr>
          <p:nvPr/>
        </p:nvSpPr>
        <p:spPr bwMode="auto">
          <a:xfrm>
            <a:off x="7829544" y="4232685"/>
            <a:ext cx="17634" cy="923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none" lIns="0" tIns="0" rIns="0" bIns="0" numCol="1" anchor="t" anchorCtr="0" compatLnSpc="1">
            <a:prstTxWarp prst="textNoShape">
              <a:avLst/>
            </a:prstTxWarp>
            <a:spAutoFit/>
          </a:bodyPr>
          <a:lstStyle/>
          <a:p>
            <a:pPr defTabSz="685800" fontAlgn="base">
              <a:spcBef>
                <a:spcPct val="0"/>
              </a:spcBef>
              <a:spcAft>
                <a:spcPct val="0"/>
              </a:spcAft>
            </a:pPr>
            <a:r>
              <a:rPr lang="ru-RU" sz="600">
                <a:solidFill>
                  <a:srgbClr val="000000"/>
                </a:solidFill>
                <a:latin typeface="Calibri" pitchFamily="34" charset="0"/>
                <a:cs typeface="Arial" pitchFamily="34" charset="0"/>
              </a:rPr>
              <a:t> </a:t>
            </a:r>
            <a:endParaRPr lang="ru-RU" sz="1350"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3000" y="584924"/>
            <a:ext cx="6876006" cy="4144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0306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561975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Серверная часть комплекса </a:t>
            </a:r>
            <a:r>
              <a:rPr lang="en-US" dirty="0" smtClean="0">
                <a:solidFill>
                  <a:srgbClr val="8CC63F"/>
                </a:solidFill>
              </a:rPr>
              <a:t>I-DRMS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Объект 2"/>
          <p:cNvSpPr>
            <a:spLocks noGrp="1"/>
          </p:cNvSpPr>
          <p:nvPr>
            <p:ph idx="1"/>
          </p:nvPr>
        </p:nvSpPr>
        <p:spPr>
          <a:xfrm>
            <a:off x="1143001" y="561975"/>
            <a:ext cx="6857999" cy="4253865"/>
          </a:xfrm>
        </p:spPr>
        <p:txBody>
          <a:bodyPr/>
          <a:lstStyle/>
          <a:p>
            <a:pPr marL="90488" lvl="1" indent="0">
              <a:spcBef>
                <a:spcPts val="0"/>
              </a:spcBef>
              <a:buNone/>
            </a:pPr>
            <a:r>
              <a:rPr lang="ru-RU" sz="1800" dirty="0">
                <a:latin typeface="Arial" pitchFamily="34" charset="0"/>
              </a:rPr>
              <a:t>Основные модули сервера: </a:t>
            </a:r>
          </a:p>
          <a:p>
            <a:pPr marL="90488" lvl="1" indent="0">
              <a:spcBef>
                <a:spcPts val="0"/>
              </a:spcBef>
              <a:buNone/>
            </a:pPr>
            <a:endParaRPr lang="ru-RU" sz="1800" dirty="0">
              <a:latin typeface="Arial" pitchFamily="34" charset="0"/>
            </a:endParaRPr>
          </a:p>
          <a:p>
            <a:pPr lvl="1">
              <a:spcBef>
                <a:spcPts val="0"/>
              </a:spcBef>
            </a:pPr>
            <a:r>
              <a:rPr lang="ru-RU" sz="1800" b="1" dirty="0">
                <a:latin typeface="Arial" pitchFamily="34" charset="0"/>
              </a:rPr>
              <a:t>Модуль хранения</a:t>
            </a:r>
            <a:r>
              <a:rPr lang="ru-RU" sz="1800" dirty="0">
                <a:latin typeface="Arial" pitchFamily="34" charset="0"/>
              </a:rPr>
              <a:t> объектной модели и расчетных данных.</a:t>
            </a:r>
            <a:endParaRPr lang="en-US" sz="1800" dirty="0">
              <a:latin typeface="Arial" pitchFamily="34" charset="0"/>
            </a:endParaRPr>
          </a:p>
          <a:p>
            <a:pPr lvl="1">
              <a:spcBef>
                <a:spcPts val="0"/>
              </a:spcBef>
            </a:pPr>
            <a:r>
              <a:rPr lang="ru-RU" sz="1800" b="1" dirty="0">
                <a:latin typeface="Arial" pitchFamily="34" charset="0"/>
              </a:rPr>
              <a:t>Модуль источников данных (</a:t>
            </a:r>
            <a:r>
              <a:rPr lang="ru-RU" sz="1800" b="1" dirty="0" err="1">
                <a:latin typeface="Arial" pitchFamily="34" charset="0"/>
              </a:rPr>
              <a:t>Data</a:t>
            </a:r>
            <a:r>
              <a:rPr lang="ru-RU" sz="1800" b="1" dirty="0">
                <a:latin typeface="Arial" pitchFamily="34" charset="0"/>
              </a:rPr>
              <a:t> </a:t>
            </a:r>
            <a:r>
              <a:rPr lang="ru-RU" sz="1800" b="1" dirty="0" err="1">
                <a:latin typeface="Arial" pitchFamily="34" charset="0"/>
              </a:rPr>
              <a:t>Reference</a:t>
            </a:r>
            <a:r>
              <a:rPr lang="en-US" sz="1800" b="1" dirty="0">
                <a:latin typeface="Arial" pitchFamily="34" charset="0"/>
              </a:rPr>
              <a:t>)</a:t>
            </a:r>
            <a:r>
              <a:rPr lang="ru-RU" sz="1800" dirty="0"/>
              <a:t>, предназначенный для загрузки и обработки входных данных. </a:t>
            </a:r>
          </a:p>
          <a:p>
            <a:pPr lvl="1">
              <a:spcBef>
                <a:spcPts val="0"/>
              </a:spcBef>
            </a:pPr>
            <a:r>
              <a:rPr lang="ru-RU" sz="1800" b="1" dirty="0">
                <a:latin typeface="Arial" pitchFamily="34" charset="0"/>
              </a:rPr>
              <a:t>Модуль расширений</a:t>
            </a:r>
            <a:r>
              <a:rPr lang="en-US" sz="1800" b="1" dirty="0">
                <a:latin typeface="Arial" pitchFamily="34" charset="0"/>
              </a:rPr>
              <a:t> (</a:t>
            </a:r>
            <a:r>
              <a:rPr lang="en-US" sz="1800" b="1" dirty="0" err="1">
                <a:latin typeface="Arial" pitchFamily="34" charset="0"/>
              </a:rPr>
              <a:t>PlugIns</a:t>
            </a:r>
            <a:r>
              <a:rPr lang="en-US" sz="1800" b="1" dirty="0">
                <a:latin typeface="Arial" pitchFamily="34" charset="0"/>
              </a:rPr>
              <a:t>)</a:t>
            </a:r>
            <a:r>
              <a:rPr lang="ru-RU" sz="1800" dirty="0"/>
              <a:t>, позволяющий подключать набор модулей, решающих разносторонние задачи, включая интеграцию с внешними системами</a:t>
            </a:r>
            <a:r>
              <a:rPr lang="en-US" sz="1800" dirty="0"/>
              <a:t>.</a:t>
            </a:r>
            <a:endParaRPr lang="en-US" sz="1800" dirty="0">
              <a:latin typeface="Arial" pitchFamily="34" charset="0"/>
            </a:endParaRPr>
          </a:p>
          <a:p>
            <a:pPr lvl="1">
              <a:spcBef>
                <a:spcPts val="0"/>
              </a:spcBef>
            </a:pPr>
            <a:r>
              <a:rPr lang="ru-RU" sz="1800" b="1" dirty="0">
                <a:latin typeface="Arial" pitchFamily="34" charset="0"/>
              </a:rPr>
              <a:t>Модуль формирования отчетов</a:t>
            </a:r>
            <a:r>
              <a:rPr lang="ru-RU" sz="1800" dirty="0">
                <a:latin typeface="Arial" pitchFamily="34" charset="0"/>
              </a:rPr>
              <a:t>.</a:t>
            </a:r>
          </a:p>
          <a:p>
            <a:pPr lvl="1">
              <a:spcBef>
                <a:spcPts val="0"/>
              </a:spcBef>
            </a:pPr>
            <a:r>
              <a:rPr lang="ru-RU" sz="1800" b="1" dirty="0">
                <a:latin typeface="Arial" pitchFamily="34" charset="0"/>
              </a:rPr>
              <a:t>Модуль управления безопасностью.</a:t>
            </a:r>
          </a:p>
          <a:p>
            <a:pPr lvl="1">
              <a:spcBef>
                <a:spcPts val="0"/>
              </a:spcBef>
            </a:pPr>
            <a:r>
              <a:rPr lang="ru-RU" sz="1800" b="1" dirty="0">
                <a:latin typeface="Arial" pitchFamily="34" charset="0"/>
              </a:rPr>
              <a:t>Модуль расчета данных (</a:t>
            </a:r>
            <a:r>
              <a:rPr lang="ru-RU" sz="1800" b="1" dirty="0" err="1">
                <a:latin typeface="Arial" pitchFamily="34" charset="0"/>
              </a:rPr>
              <a:t>солвер</a:t>
            </a:r>
            <a:r>
              <a:rPr lang="ru-RU" sz="1800" b="1" dirty="0">
                <a:latin typeface="Arial" pitchFamily="34" charset="0"/>
              </a:rPr>
              <a:t>).</a:t>
            </a:r>
          </a:p>
        </p:txBody>
      </p:sp>
    </p:spTree>
    <p:extLst>
      <p:ext uri="{BB962C8B-B14F-4D97-AF65-F5344CB8AC3E}">
        <p14:creationId xmlns:p14="http://schemas.microsoft.com/office/powerpoint/2010/main" val="2725484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561975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Клиентская </a:t>
            </a:r>
            <a:r>
              <a:rPr lang="ru-RU" dirty="0">
                <a:solidFill>
                  <a:srgbClr val="8CC63F"/>
                </a:solidFill>
              </a:rPr>
              <a:t>часть комплекса </a:t>
            </a:r>
            <a:r>
              <a:rPr lang="en-US" dirty="0">
                <a:solidFill>
                  <a:srgbClr val="8CC63F"/>
                </a:solidFill>
              </a:rPr>
              <a:t>I-DRMS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10283" y="776432"/>
            <a:ext cx="2379137" cy="3631314"/>
          </a:xfrm>
          <a:prstGeom prst="rect">
            <a:avLst/>
          </a:prstGeom>
        </p:spPr>
      </p:pic>
      <p:pic>
        <p:nvPicPr>
          <p:cNvPr id="12" name="Рисунок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09092" y="592027"/>
            <a:ext cx="6525815" cy="3901136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4722" y="431280"/>
            <a:ext cx="6634556" cy="377340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339533" y="523972"/>
            <a:ext cx="6456209" cy="3824951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8912" y="569905"/>
            <a:ext cx="2457450" cy="3529013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38575" y="1130518"/>
            <a:ext cx="6122552" cy="207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694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57350" y="1361196"/>
            <a:ext cx="5829300" cy="20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раздел 2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ru-RU" dirty="0">
                <a:solidFill>
                  <a:srgbClr val="8CC63F"/>
                </a:solidFill>
              </a:rPr>
              <a:t/>
            </a:r>
            <a:br>
              <a:rPr lang="ru-RU" dirty="0">
                <a:solidFill>
                  <a:srgbClr val="8CC63F"/>
                </a:solidFill>
              </a:rPr>
            </a:br>
            <a:r>
              <a:rPr lang="ru-RU" dirty="0">
                <a:solidFill>
                  <a:srgbClr val="8CC63F"/>
                </a:solidFill>
              </a:rPr>
              <a:t>Идеология создания </a:t>
            </a:r>
            <a:r>
              <a:rPr lang="ru-RU" dirty="0" smtClean="0">
                <a:solidFill>
                  <a:srgbClr val="8CC63F"/>
                </a:solidFill>
              </a:rPr>
              <a:t>моделей материальных потоков, </a:t>
            </a:r>
            <a:r>
              <a:rPr lang="ru-RU" dirty="0">
                <a:solidFill>
                  <a:srgbClr val="8CC63F"/>
                </a:solidFill>
              </a:rPr>
              <a:t>настройки </a:t>
            </a:r>
            <a:r>
              <a:rPr lang="ru-RU" dirty="0" smtClean="0">
                <a:solidFill>
                  <a:srgbClr val="8CC63F"/>
                </a:solidFill>
              </a:rPr>
              <a:t>анализов и периодов.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611496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Давайте познакомимся!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9999"/>
              </a:buClr>
              <a:buSzPct val="100000"/>
              <a:defRPr/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Преподаватель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	Жуков Василий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defRPr/>
            </a:pPr>
            <a:r>
              <a:rPr lang="ru-RU" sz="1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cs typeface="Arial" panose="020B0604020202020204" pitchFamily="34" charset="0"/>
              </a:rPr>
              <a:t>Слушатели</a:t>
            </a:r>
            <a:r>
              <a:rPr lang="ru-RU" sz="16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  <a:endParaRPr lang="ru-RU" sz="16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120378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7693" y="185400"/>
            <a:ext cx="7184758" cy="571504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Модель материальных потоков. Определение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220072" y="1995686"/>
            <a:ext cx="3816424" cy="3024336"/>
          </a:xfrm>
          <a:prstGeom prst="rect">
            <a:avLst/>
          </a:prstGeom>
          <a:noFill/>
          <a:ln w="254000">
            <a:solidFill>
              <a:schemeClr val="bg1">
                <a:alpha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47664" y="1189903"/>
            <a:ext cx="6595472" cy="3947247"/>
          </a:xfrm>
          <a:prstGeom prst="rect">
            <a:avLst/>
          </a:prstGeom>
        </p:spPr>
      </p:pic>
      <p:sp>
        <p:nvSpPr>
          <p:cNvPr id="8" name="Прямоугольник 7"/>
          <p:cNvSpPr/>
          <p:nvPr/>
        </p:nvSpPr>
        <p:spPr>
          <a:xfrm>
            <a:off x="1466049" y="555526"/>
            <a:ext cx="7570448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tabLst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Модель материальных потоков - это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укрупнение представление физической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схемы материальных потоков с заданным уровнем детализации.</a:t>
            </a:r>
          </a:p>
        </p:txBody>
      </p:sp>
    </p:spTree>
    <p:extLst>
      <p:ext uri="{BB962C8B-B14F-4D97-AF65-F5344CB8AC3E}">
        <p14:creationId xmlns:p14="http://schemas.microsoft.com/office/powerpoint/2010/main" val="1839683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7693" y="185400"/>
            <a:ext cx="7184758" cy="571504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Модель материальных потоков. Элементы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4" y="3809925"/>
            <a:ext cx="1037531" cy="818933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3067" y="2233570"/>
            <a:ext cx="791481" cy="1148587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89937" y="1436930"/>
            <a:ext cx="326081" cy="3256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513236" y="627534"/>
            <a:ext cx="7413672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Балансовые узлы (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Element Node)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Узел – моделирует места слияний/разделений трубопроводов. Может иметь несколько входов и выходов. По узлу выполняется баланс:</a:t>
            </a:r>
            <a:b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</a:b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Масса входов = Масса выходов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Установка – моделирует технологические устройства, которые изменяют физическо-химические свойства материалов, может иметь несколько входов и выходов. По установке выполняется баланс:</a:t>
            </a:r>
            <a:b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</a:b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Масса сырья = Масса продуктов + Потери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Резервуар – моделирует места хранения материалов. Характеризуется массами на начало и окончания периода и погрешностью их измерения. По резервуару выполняется баланс:</a:t>
            </a:r>
            <a:b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</a:b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Масса на начало периода + Масса входов = Масса на конец периода + Масса выходов</a:t>
            </a:r>
            <a:endParaRPr lang="en-US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150936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7693" y="185400"/>
            <a:ext cx="7184758" cy="571504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Модель материальных потоков. Элементы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220072" y="1995686"/>
            <a:ext cx="3816424" cy="3024336"/>
          </a:xfrm>
          <a:prstGeom prst="rect">
            <a:avLst/>
          </a:prstGeom>
          <a:noFill/>
          <a:ln w="254000">
            <a:solidFill>
              <a:schemeClr val="bg1">
                <a:alpha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2" name="Рисунок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8282" y="1328747"/>
            <a:ext cx="1205513" cy="463733"/>
          </a:xfrm>
          <a:prstGeom prst="rect">
            <a:avLst/>
          </a:prstGeom>
        </p:spPr>
      </p:pic>
      <p:pic>
        <p:nvPicPr>
          <p:cNvPr id="13" name="Рисунок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6663" y="2475031"/>
            <a:ext cx="1057294" cy="6808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763688" y="830272"/>
            <a:ext cx="7200801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Перемещение материалов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Поток (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Element Flow)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–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моделирует постоянное перемещение материалов между объектами модели. К потокам может быть подключен измеритель.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Измеритель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(Element Meter)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моделируется приборы учета. Исходным измеренным значением является интегральное значение за период, рассчитанное по утвержденным алгоритмам определения масс. Характеризуется погрешностью определения массы. Может быть подключен только к потоку.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Операция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(Transfer)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– является производным от объекта поток. Моделирует непостоянное перемещение материалов. Создается при необходимости для каждого периода согласования.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26550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7693" y="185400"/>
            <a:ext cx="7184758" cy="571504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Модель материальных потоков. Элементы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220072" y="1995686"/>
            <a:ext cx="3816424" cy="3024336"/>
          </a:xfrm>
          <a:prstGeom prst="rect">
            <a:avLst/>
          </a:prstGeom>
          <a:noFill/>
          <a:ln w="254000">
            <a:solidFill>
              <a:schemeClr val="bg1">
                <a:alpha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560" y="1619066"/>
            <a:ext cx="1501950" cy="562400"/>
          </a:xfrm>
          <a:prstGeom prst="rect">
            <a:avLst/>
          </a:prstGeom>
        </p:spPr>
      </p:pic>
      <p:sp>
        <p:nvSpPr>
          <p:cNvPr id="14" name="Прямоугольник 13"/>
          <p:cNvSpPr/>
          <p:nvPr/>
        </p:nvSpPr>
        <p:spPr>
          <a:xfrm>
            <a:off x="1763688" y="830272"/>
            <a:ext cx="7200801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Граничные точки (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Element Boundary)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Точки приемки/отгрузки – моделирует места получения сырья на завод, отгрузки готовой продукции и места внутреннего потребления ресурсов (печи, факела). Эти объекты не являются узлами расчет баланса, а формируют границы модели материальных потоков.</a:t>
            </a:r>
          </a:p>
          <a:p>
            <a:pPr marL="271463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Прочие элементы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(Element Other)</a:t>
            </a:r>
            <a:endParaRPr lang="en-US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Структурное подразделение – моделирует структурное подразделение завода (Цех, Парк и т.п.).</a:t>
            </a:r>
            <a:endParaRPr lang="en-US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Динамические элементы – элементы не участвующие в расчете баланса используются для представления информации на динамических вкладках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Зависимости – элементы моделирующие зависимость величин в модели (нормы выработки, нормы потерь)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2484930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1143001" y="0"/>
            <a:ext cx="6857999" cy="385763"/>
          </a:xfrm>
        </p:spPr>
        <p:txBody>
          <a:bodyPr/>
          <a:lstStyle/>
          <a:p>
            <a:pPr marL="257175" indent="-257175">
              <a:spcBef>
                <a:spcPct val="35000"/>
              </a:spcBef>
            </a:pPr>
            <a:r>
              <a:rPr lang="ru-RU" sz="2100" dirty="0">
                <a:solidFill>
                  <a:srgbClr val="92D050"/>
                </a:solidFill>
              </a:rPr>
              <a:t>	Модель материальных потоков. Элементы</a:t>
            </a:r>
          </a:p>
        </p:txBody>
      </p:sp>
      <p:sp>
        <p:nvSpPr>
          <p:cNvPr id="22531" name="Прямоугольник 3"/>
          <p:cNvSpPr>
            <a:spLocks noChangeArrowheads="1"/>
          </p:cNvSpPr>
          <p:nvPr/>
        </p:nvSpPr>
        <p:spPr bwMode="auto">
          <a:xfrm>
            <a:off x="1143001" y="323512"/>
            <a:ext cx="6858000" cy="3000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kumimoji="1" lang="ru-RU" sz="1350" b="1" dirty="0">
                <a:solidFill>
                  <a:srgbClr val="5F5F5F"/>
                </a:solidFill>
              </a:rPr>
              <a:t>Дополнительные объекты модели:</a:t>
            </a:r>
            <a:endParaRPr kumimoji="1" lang="ru-RU" sz="1350" dirty="0">
              <a:solidFill>
                <a:srgbClr val="5F5F5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Прямоугольник 3"/>
          <p:cNvSpPr>
            <a:spLocks noChangeArrowheads="1"/>
          </p:cNvSpPr>
          <p:nvPr/>
        </p:nvSpPr>
        <p:spPr bwMode="auto">
          <a:xfrm>
            <a:off x="1980120" y="543808"/>
            <a:ext cx="60208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kumimoji="1" lang="ru-RU" sz="1050" b="1" dirty="0">
                <a:solidFill>
                  <a:srgbClr val="5F5F5F"/>
                </a:solidFill>
              </a:rPr>
              <a:t>Система</a:t>
            </a:r>
            <a:r>
              <a:rPr kumimoji="1" lang="ru-RU" sz="1050" dirty="0">
                <a:solidFill>
                  <a:srgbClr val="5F5F5F"/>
                </a:solidFill>
              </a:rPr>
              <a:t> – моделирует запас материалов, находящихся в трубопроводах и аппаратах. Система является производным от Объекта Емкость. Является узлом сведения баланса.</a:t>
            </a:r>
          </a:p>
        </p:txBody>
      </p:sp>
      <p:sp>
        <p:nvSpPr>
          <p:cNvPr id="19" name="Цилиндр 11"/>
          <p:cNvSpPr>
            <a:spLocks noChangeArrowheads="1"/>
          </p:cNvSpPr>
          <p:nvPr/>
        </p:nvSpPr>
        <p:spPr bwMode="auto">
          <a:xfrm>
            <a:off x="1321306" y="595809"/>
            <a:ext cx="658813" cy="535781"/>
          </a:xfrm>
          <a:prstGeom prst="can">
            <a:avLst>
              <a:gd name="adj" fmla="val 25000"/>
            </a:avLst>
          </a:prstGeom>
          <a:solidFill>
            <a:srgbClr val="3366FF">
              <a:alpha val="52156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defTabSz="717947"/>
            <a:endParaRPr lang="ru-RU" sz="1050"/>
          </a:p>
        </p:txBody>
      </p:sp>
      <p:grpSp>
        <p:nvGrpSpPr>
          <p:cNvPr id="7" name="Группа 6"/>
          <p:cNvGrpSpPr/>
          <p:nvPr/>
        </p:nvGrpSpPr>
        <p:grpSpPr>
          <a:xfrm>
            <a:off x="1255424" y="1280740"/>
            <a:ext cx="790575" cy="642938"/>
            <a:chOff x="149899" y="1749492"/>
            <a:chExt cx="1054100" cy="857250"/>
          </a:xfrm>
        </p:grpSpPr>
        <p:sp>
          <p:nvSpPr>
            <p:cNvPr id="22" name="Цилиндр 11"/>
            <p:cNvSpPr>
              <a:spLocks noChangeArrowheads="1"/>
            </p:cNvSpPr>
            <p:nvPr/>
          </p:nvSpPr>
          <p:spPr bwMode="auto">
            <a:xfrm>
              <a:off x="237741" y="1749492"/>
              <a:ext cx="878417" cy="714375"/>
            </a:xfrm>
            <a:prstGeom prst="can">
              <a:avLst>
                <a:gd name="adj" fmla="val 25000"/>
              </a:avLst>
            </a:prstGeom>
            <a:solidFill>
              <a:srgbClr val="3366FF">
                <a:alpha val="5215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717947"/>
              <a:endParaRPr lang="ru-RU" sz="1050"/>
            </a:p>
          </p:txBody>
        </p:sp>
        <p:sp>
          <p:nvSpPr>
            <p:cNvPr id="23" name="Кольцо 22"/>
            <p:cNvSpPr/>
            <p:nvPr/>
          </p:nvSpPr>
          <p:spPr bwMode="auto">
            <a:xfrm>
              <a:off x="149899" y="2392429"/>
              <a:ext cx="350838" cy="214313"/>
            </a:xfrm>
            <a:prstGeom prst="donut">
              <a:avLst/>
            </a:prstGeom>
            <a:solidFill>
              <a:srgbClr val="3366FF">
                <a:alpha val="5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717947">
                <a:defRPr/>
              </a:pPr>
              <a:endParaRPr lang="en-US" sz="1050">
                <a:latin typeface="Arial" charset="0"/>
                <a:ea typeface="Arial" charset="0"/>
              </a:endParaRPr>
            </a:p>
          </p:txBody>
        </p:sp>
        <p:sp>
          <p:nvSpPr>
            <p:cNvPr id="24" name="Кольцо 23"/>
            <p:cNvSpPr/>
            <p:nvPr/>
          </p:nvSpPr>
          <p:spPr bwMode="auto">
            <a:xfrm>
              <a:off x="853162" y="2392429"/>
              <a:ext cx="350837" cy="214313"/>
            </a:xfrm>
            <a:prstGeom prst="donut">
              <a:avLst/>
            </a:prstGeom>
            <a:solidFill>
              <a:srgbClr val="3366FF">
                <a:alpha val="5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717947">
                <a:defRPr/>
              </a:pPr>
              <a:endParaRPr lang="en-US" sz="1050">
                <a:latin typeface="Arial" charset="0"/>
                <a:ea typeface="Arial" charset="0"/>
              </a:endParaRPr>
            </a:p>
          </p:txBody>
        </p:sp>
      </p:grpSp>
      <p:sp>
        <p:nvSpPr>
          <p:cNvPr id="26" name="Прямоугольник 3"/>
          <p:cNvSpPr>
            <a:spLocks noChangeArrowheads="1"/>
          </p:cNvSpPr>
          <p:nvPr/>
        </p:nvSpPr>
        <p:spPr bwMode="auto">
          <a:xfrm>
            <a:off x="1980120" y="1032760"/>
            <a:ext cx="602088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kumimoji="1" lang="ru-RU" sz="1050" b="1" dirty="0">
                <a:solidFill>
                  <a:srgbClr val="5F5F5F"/>
                </a:solidFill>
              </a:rPr>
              <a:t>Неоформленная отгрузка </a:t>
            </a:r>
            <a:r>
              <a:rPr kumimoji="1" lang="ru-RU" sz="1050" dirty="0">
                <a:solidFill>
                  <a:srgbClr val="5F5F5F"/>
                </a:solidFill>
              </a:rPr>
              <a:t>– виртуальный объект, является частным случаем Объекта Емкость и моделирует транспортную тару, в которой находится продукция, ожидающая оформления отгрузочных документов.</a:t>
            </a:r>
          </a:p>
        </p:txBody>
      </p:sp>
      <p:sp>
        <p:nvSpPr>
          <p:cNvPr id="27" name="Прямоугольник 3"/>
          <p:cNvSpPr>
            <a:spLocks noChangeArrowheads="1"/>
          </p:cNvSpPr>
          <p:nvPr/>
        </p:nvSpPr>
        <p:spPr bwMode="auto">
          <a:xfrm>
            <a:off x="1980120" y="1552222"/>
            <a:ext cx="6020881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kumimoji="1" lang="ru-RU" sz="1050" b="1" dirty="0">
                <a:solidFill>
                  <a:srgbClr val="5F5F5F"/>
                </a:solidFill>
              </a:rPr>
              <a:t>Неоформленная приемка – </a:t>
            </a:r>
            <a:r>
              <a:rPr kumimoji="1" lang="ru-RU" sz="1050" dirty="0">
                <a:solidFill>
                  <a:srgbClr val="5F5F5F"/>
                </a:solidFill>
              </a:rPr>
              <a:t>виртуальный объект, является частным случаем объекта типа Емкость, в котором накапливается масса полученного, но неоформленного сырья (присадок/добавок).</a:t>
            </a:r>
          </a:p>
        </p:txBody>
      </p:sp>
      <p:sp>
        <p:nvSpPr>
          <p:cNvPr id="29" name="Цилиндр 10"/>
          <p:cNvSpPr>
            <a:spLocks noChangeArrowheads="1"/>
          </p:cNvSpPr>
          <p:nvPr/>
        </p:nvSpPr>
        <p:spPr bwMode="auto">
          <a:xfrm>
            <a:off x="3682122" y="2566231"/>
            <a:ext cx="535781" cy="535781"/>
          </a:xfrm>
          <a:prstGeom prst="can">
            <a:avLst>
              <a:gd name="adj" fmla="val 25000"/>
            </a:avLst>
          </a:prstGeom>
          <a:solidFill>
            <a:srgbClr val="3366FF">
              <a:alpha val="52156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defTabSz="717947"/>
            <a:endParaRPr lang="ru-RU" sz="1050"/>
          </a:p>
        </p:txBody>
      </p:sp>
      <p:grpSp>
        <p:nvGrpSpPr>
          <p:cNvPr id="30" name="Группа 44"/>
          <p:cNvGrpSpPr>
            <a:grpSpLocks/>
          </p:cNvGrpSpPr>
          <p:nvPr/>
        </p:nvGrpSpPr>
        <p:grpSpPr bwMode="auto">
          <a:xfrm>
            <a:off x="5352902" y="2476933"/>
            <a:ext cx="790575" cy="642938"/>
            <a:chOff x="4500562" y="1571612"/>
            <a:chExt cx="857256" cy="857256"/>
          </a:xfrm>
        </p:grpSpPr>
        <p:sp>
          <p:nvSpPr>
            <p:cNvPr id="48" name="Цилиндр 11"/>
            <p:cNvSpPr>
              <a:spLocks noChangeArrowheads="1"/>
            </p:cNvSpPr>
            <p:nvPr/>
          </p:nvSpPr>
          <p:spPr bwMode="auto">
            <a:xfrm>
              <a:off x="4572000" y="1571612"/>
              <a:ext cx="714380" cy="714380"/>
            </a:xfrm>
            <a:prstGeom prst="can">
              <a:avLst>
                <a:gd name="adj" fmla="val 25000"/>
              </a:avLst>
            </a:prstGeom>
            <a:solidFill>
              <a:srgbClr val="3366FF">
                <a:alpha val="5215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717947"/>
              <a:endParaRPr lang="ru-RU" sz="1050"/>
            </a:p>
          </p:txBody>
        </p:sp>
        <p:sp>
          <p:nvSpPr>
            <p:cNvPr id="49" name="Кольцо 48"/>
            <p:cNvSpPr/>
            <p:nvPr/>
          </p:nvSpPr>
          <p:spPr bwMode="auto">
            <a:xfrm>
              <a:off x="4500562" y="2214553"/>
              <a:ext cx="285322" cy="214315"/>
            </a:xfrm>
            <a:prstGeom prst="donut">
              <a:avLst/>
            </a:prstGeom>
            <a:solidFill>
              <a:srgbClr val="3366FF">
                <a:alpha val="5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717947">
                <a:defRPr/>
              </a:pPr>
              <a:endParaRPr lang="en-US" sz="1050">
                <a:latin typeface="Arial" charset="0"/>
                <a:ea typeface="Arial" charset="0"/>
              </a:endParaRPr>
            </a:p>
          </p:txBody>
        </p:sp>
        <p:sp>
          <p:nvSpPr>
            <p:cNvPr id="50" name="Кольцо 49"/>
            <p:cNvSpPr/>
            <p:nvPr/>
          </p:nvSpPr>
          <p:spPr bwMode="auto">
            <a:xfrm>
              <a:off x="5072497" y="2214553"/>
              <a:ext cx="285321" cy="214315"/>
            </a:xfrm>
            <a:prstGeom prst="donut">
              <a:avLst/>
            </a:prstGeom>
            <a:solidFill>
              <a:srgbClr val="3366FF">
                <a:alpha val="5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717947">
                <a:defRPr/>
              </a:pPr>
              <a:endParaRPr lang="en-US" sz="1050">
                <a:latin typeface="Arial" charset="0"/>
                <a:ea typeface="Arial" charset="0"/>
              </a:endParaRPr>
            </a:p>
          </p:txBody>
        </p:sp>
      </p:grpSp>
      <p:pic>
        <p:nvPicPr>
          <p:cNvPr id="31" name="Picture 3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718823" y="2562659"/>
            <a:ext cx="623888" cy="5441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F3D99">
                <a:alpha val="74997"/>
              </a:srgbClr>
            </a:outerShdw>
          </a:effectLst>
        </p:spPr>
      </p:pic>
      <p:grpSp>
        <p:nvGrpSpPr>
          <p:cNvPr id="34" name="Группа 54"/>
          <p:cNvGrpSpPr>
            <a:grpSpLocks/>
          </p:cNvGrpSpPr>
          <p:nvPr/>
        </p:nvGrpSpPr>
        <p:grpSpPr bwMode="auto">
          <a:xfrm>
            <a:off x="6861545" y="2619809"/>
            <a:ext cx="725091" cy="400050"/>
            <a:chOff x="6500826" y="1643050"/>
            <a:chExt cx="1500198" cy="642942"/>
          </a:xfrm>
        </p:grpSpPr>
        <p:sp>
          <p:nvSpPr>
            <p:cNvPr id="43" name="Прямоугольник с одним вырезанным углом 42"/>
            <p:cNvSpPr/>
            <p:nvPr/>
          </p:nvSpPr>
          <p:spPr bwMode="auto">
            <a:xfrm>
              <a:off x="6500826" y="1643050"/>
              <a:ext cx="1500198" cy="499428"/>
            </a:xfrm>
            <a:prstGeom prst="snip1Rect">
              <a:avLst/>
            </a:prstGeom>
            <a:solidFill>
              <a:srgbClr val="3366FF">
                <a:alpha val="5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717947">
                <a:defRPr/>
              </a:pPr>
              <a:endParaRPr lang="en-US" sz="1050">
                <a:latin typeface="Arial" charset="0"/>
                <a:ea typeface="Arial" charset="0"/>
              </a:endParaRPr>
            </a:p>
          </p:txBody>
        </p:sp>
        <p:sp>
          <p:nvSpPr>
            <p:cNvPr id="44" name="Кольцо 43"/>
            <p:cNvSpPr/>
            <p:nvPr/>
          </p:nvSpPr>
          <p:spPr bwMode="auto">
            <a:xfrm>
              <a:off x="6500826" y="2000877"/>
              <a:ext cx="285752" cy="285115"/>
            </a:xfrm>
            <a:prstGeom prst="donut">
              <a:avLst/>
            </a:prstGeom>
            <a:solidFill>
              <a:srgbClr val="3366FF">
                <a:alpha val="5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717947">
                <a:defRPr/>
              </a:pPr>
              <a:endParaRPr lang="en-US" sz="1050">
                <a:latin typeface="Arial" charset="0"/>
                <a:ea typeface="Arial" charset="0"/>
              </a:endParaRPr>
            </a:p>
          </p:txBody>
        </p:sp>
        <p:sp>
          <p:nvSpPr>
            <p:cNvPr id="45" name="Кольцо 44"/>
            <p:cNvSpPr/>
            <p:nvPr/>
          </p:nvSpPr>
          <p:spPr bwMode="auto">
            <a:xfrm>
              <a:off x="6786578" y="2000877"/>
              <a:ext cx="285752" cy="285115"/>
            </a:xfrm>
            <a:prstGeom prst="donut">
              <a:avLst/>
            </a:prstGeom>
            <a:solidFill>
              <a:srgbClr val="3366FF">
                <a:alpha val="5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717947">
                <a:defRPr/>
              </a:pPr>
              <a:endParaRPr lang="en-US" sz="1050">
                <a:latin typeface="Arial" charset="0"/>
                <a:ea typeface="Arial" charset="0"/>
              </a:endParaRPr>
            </a:p>
          </p:txBody>
        </p:sp>
        <p:sp>
          <p:nvSpPr>
            <p:cNvPr id="46" name="Кольцо 45"/>
            <p:cNvSpPr/>
            <p:nvPr/>
          </p:nvSpPr>
          <p:spPr bwMode="auto">
            <a:xfrm>
              <a:off x="7429520" y="2000877"/>
              <a:ext cx="285752" cy="285115"/>
            </a:xfrm>
            <a:prstGeom prst="donut">
              <a:avLst/>
            </a:prstGeom>
            <a:solidFill>
              <a:srgbClr val="3366FF">
                <a:alpha val="5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717947">
                <a:defRPr/>
              </a:pPr>
              <a:endParaRPr lang="en-US" sz="1050">
                <a:latin typeface="Arial" charset="0"/>
                <a:ea typeface="Arial" charset="0"/>
              </a:endParaRPr>
            </a:p>
          </p:txBody>
        </p:sp>
        <p:sp>
          <p:nvSpPr>
            <p:cNvPr id="47" name="Кольцо 46"/>
            <p:cNvSpPr/>
            <p:nvPr/>
          </p:nvSpPr>
          <p:spPr bwMode="auto">
            <a:xfrm>
              <a:off x="7715272" y="2000877"/>
              <a:ext cx="285752" cy="285115"/>
            </a:xfrm>
            <a:prstGeom prst="donut">
              <a:avLst/>
            </a:prstGeom>
            <a:solidFill>
              <a:srgbClr val="3366FF">
                <a:alpha val="52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wrap="none" anchor="ctr"/>
            <a:lstStyle/>
            <a:p>
              <a:pPr defTabSz="717947">
                <a:defRPr/>
              </a:pPr>
              <a:endParaRPr lang="en-US" sz="1050">
                <a:latin typeface="Arial" charset="0"/>
                <a:ea typeface="Arial" charset="0"/>
              </a:endParaRPr>
            </a:p>
          </p:txBody>
        </p:sp>
      </p:grpSp>
      <p:sp>
        <p:nvSpPr>
          <p:cNvPr id="35" name="Стрелка вправо 53"/>
          <p:cNvSpPr>
            <a:spLocks noChangeArrowheads="1"/>
          </p:cNvSpPr>
          <p:nvPr/>
        </p:nvSpPr>
        <p:spPr bwMode="auto">
          <a:xfrm>
            <a:off x="6125413" y="2682911"/>
            <a:ext cx="720329" cy="214313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3366FF">
              <a:alpha val="52156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defTabSz="717947"/>
            <a:endParaRPr lang="ru-RU" sz="1050"/>
          </a:p>
        </p:txBody>
      </p:sp>
      <p:sp>
        <p:nvSpPr>
          <p:cNvPr id="36" name="TextBox 55"/>
          <p:cNvSpPr txBox="1">
            <a:spLocks noChangeArrowheads="1"/>
          </p:cNvSpPr>
          <p:nvPr/>
        </p:nvSpPr>
        <p:spPr bwMode="auto">
          <a:xfrm>
            <a:off x="2457137" y="2269519"/>
            <a:ext cx="1171575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050" dirty="0"/>
              <a:t>Выработка производства</a:t>
            </a:r>
            <a:endParaRPr lang="en-US" sz="1050" dirty="0"/>
          </a:p>
        </p:txBody>
      </p:sp>
      <p:sp>
        <p:nvSpPr>
          <p:cNvPr id="37" name="TextBox 60"/>
          <p:cNvSpPr txBox="1">
            <a:spLocks noChangeArrowheads="1"/>
          </p:cNvSpPr>
          <p:nvPr/>
        </p:nvSpPr>
        <p:spPr bwMode="auto">
          <a:xfrm>
            <a:off x="1650712" y="3102011"/>
            <a:ext cx="827485" cy="2539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050" dirty="0"/>
              <a:t>Установка</a:t>
            </a:r>
            <a:endParaRPr lang="en-US" sz="1050" dirty="0"/>
          </a:p>
        </p:txBody>
      </p:sp>
      <p:sp>
        <p:nvSpPr>
          <p:cNvPr id="38" name="TextBox 61"/>
          <p:cNvSpPr txBox="1">
            <a:spLocks noChangeArrowheads="1"/>
          </p:cNvSpPr>
          <p:nvPr/>
        </p:nvSpPr>
        <p:spPr bwMode="auto">
          <a:xfrm>
            <a:off x="3467809" y="3042480"/>
            <a:ext cx="1017984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050" dirty="0"/>
              <a:t>Продуктовый Резервуар</a:t>
            </a:r>
            <a:endParaRPr lang="en-US" sz="1050" dirty="0"/>
          </a:p>
        </p:txBody>
      </p:sp>
      <p:sp>
        <p:nvSpPr>
          <p:cNvPr id="39" name="TextBox 62"/>
          <p:cNvSpPr txBox="1">
            <a:spLocks noChangeArrowheads="1"/>
          </p:cNvSpPr>
          <p:nvPr/>
        </p:nvSpPr>
        <p:spPr bwMode="auto">
          <a:xfrm>
            <a:off x="5139570" y="3072246"/>
            <a:ext cx="1178719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050" dirty="0"/>
              <a:t>Неоформленная отгрузка</a:t>
            </a:r>
            <a:endParaRPr lang="en-US" sz="1050" dirty="0"/>
          </a:p>
        </p:txBody>
      </p:sp>
      <p:sp>
        <p:nvSpPr>
          <p:cNvPr id="40" name="TextBox 63"/>
          <p:cNvSpPr txBox="1">
            <a:spLocks noChangeArrowheads="1"/>
          </p:cNvSpPr>
          <p:nvPr/>
        </p:nvSpPr>
        <p:spPr bwMode="auto">
          <a:xfrm>
            <a:off x="6828207" y="3022240"/>
            <a:ext cx="776288" cy="4154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050" dirty="0"/>
              <a:t>Ж\Д отгрузка</a:t>
            </a:r>
            <a:endParaRPr lang="en-US" sz="1050" dirty="0"/>
          </a:p>
        </p:txBody>
      </p:sp>
      <p:sp>
        <p:nvSpPr>
          <p:cNvPr id="41" name="TextBox 56"/>
          <p:cNvSpPr txBox="1">
            <a:spLocks noChangeArrowheads="1"/>
          </p:cNvSpPr>
          <p:nvPr/>
        </p:nvSpPr>
        <p:spPr bwMode="auto">
          <a:xfrm>
            <a:off x="5876574" y="2118555"/>
            <a:ext cx="127873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050" dirty="0"/>
              <a:t>Данные из Коммерческого акта</a:t>
            </a:r>
            <a:r>
              <a:rPr lang="en-US" sz="1050" dirty="0"/>
              <a:t> (ERP)</a:t>
            </a:r>
          </a:p>
        </p:txBody>
      </p:sp>
      <p:sp>
        <p:nvSpPr>
          <p:cNvPr id="42" name="TextBox 56"/>
          <p:cNvSpPr txBox="1">
            <a:spLocks noChangeArrowheads="1"/>
          </p:cNvSpPr>
          <p:nvPr/>
        </p:nvSpPr>
        <p:spPr bwMode="auto">
          <a:xfrm>
            <a:off x="4216428" y="2151892"/>
            <a:ext cx="1278731" cy="5770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sz="1050" dirty="0"/>
              <a:t>Данные </a:t>
            </a:r>
            <a:r>
              <a:rPr lang="ru-RU" sz="1050" dirty="0" err="1"/>
              <a:t>производствен-ного</a:t>
            </a:r>
            <a:r>
              <a:rPr lang="ru-RU" sz="1050" dirty="0"/>
              <a:t> учета</a:t>
            </a:r>
            <a:endParaRPr lang="en-US" sz="1050" dirty="0"/>
          </a:p>
        </p:txBody>
      </p:sp>
      <p:grpSp>
        <p:nvGrpSpPr>
          <p:cNvPr id="51" name="Группа 50"/>
          <p:cNvGrpSpPr/>
          <p:nvPr/>
        </p:nvGrpSpPr>
        <p:grpSpPr>
          <a:xfrm>
            <a:off x="1449700" y="3586412"/>
            <a:ext cx="6171995" cy="1281082"/>
            <a:chOff x="1049609" y="522288"/>
            <a:chExt cx="8229327" cy="1708109"/>
          </a:xfrm>
        </p:grpSpPr>
        <p:sp>
          <p:nvSpPr>
            <p:cNvPr id="52" name="Цилиндр 10"/>
            <p:cNvSpPr>
              <a:spLocks noChangeArrowheads="1"/>
            </p:cNvSpPr>
            <p:nvPr/>
          </p:nvSpPr>
          <p:spPr bwMode="auto">
            <a:xfrm>
              <a:off x="6403975" y="895350"/>
              <a:ext cx="714375" cy="714375"/>
            </a:xfrm>
            <a:prstGeom prst="can">
              <a:avLst>
                <a:gd name="adj" fmla="val 25000"/>
              </a:avLst>
            </a:prstGeom>
            <a:solidFill>
              <a:srgbClr val="3366FF">
                <a:alpha val="5215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717947"/>
              <a:endParaRPr lang="ru-RU" sz="1050"/>
            </a:p>
          </p:txBody>
        </p:sp>
        <p:grpSp>
          <p:nvGrpSpPr>
            <p:cNvPr id="53" name="Группа 44"/>
            <p:cNvGrpSpPr>
              <a:grpSpLocks/>
            </p:cNvGrpSpPr>
            <p:nvPr/>
          </p:nvGrpSpPr>
          <p:grpSpPr bwMode="auto">
            <a:xfrm>
              <a:off x="3917950" y="858838"/>
              <a:ext cx="1054100" cy="857250"/>
              <a:chOff x="4500562" y="1571612"/>
              <a:chExt cx="857256" cy="857256"/>
            </a:xfrm>
          </p:grpSpPr>
          <p:sp>
            <p:nvSpPr>
              <p:cNvPr id="71" name="Цилиндр 11"/>
              <p:cNvSpPr>
                <a:spLocks noChangeArrowheads="1"/>
              </p:cNvSpPr>
              <p:nvPr/>
            </p:nvSpPr>
            <p:spPr bwMode="auto">
              <a:xfrm>
                <a:off x="4572000" y="1571612"/>
                <a:ext cx="714380" cy="714380"/>
              </a:xfrm>
              <a:prstGeom prst="can">
                <a:avLst>
                  <a:gd name="adj" fmla="val 25000"/>
                </a:avLst>
              </a:prstGeom>
              <a:solidFill>
                <a:srgbClr val="3366FF">
                  <a:alpha val="52156"/>
                </a:srgbClr>
              </a:soli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pPr defTabSz="717947"/>
                <a:endParaRPr lang="ru-RU" sz="1050"/>
              </a:p>
            </p:txBody>
          </p:sp>
          <p:sp>
            <p:nvSpPr>
              <p:cNvPr id="72" name="Кольцо 71"/>
              <p:cNvSpPr/>
              <p:nvPr/>
            </p:nvSpPr>
            <p:spPr bwMode="auto">
              <a:xfrm>
                <a:off x="4500562" y="2214553"/>
                <a:ext cx="285322" cy="214315"/>
              </a:xfrm>
              <a:prstGeom prst="donut">
                <a:avLst/>
              </a:prstGeom>
              <a:solidFill>
                <a:srgbClr val="3366FF">
                  <a:alpha val="5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defTabSz="717947">
                  <a:defRPr/>
                </a:pPr>
                <a:endParaRPr lang="en-US" sz="1050">
                  <a:latin typeface="Arial" charset="0"/>
                  <a:ea typeface="Arial" charset="0"/>
                </a:endParaRPr>
              </a:p>
            </p:txBody>
          </p:sp>
          <p:sp>
            <p:nvSpPr>
              <p:cNvPr id="73" name="Кольцо 72"/>
              <p:cNvSpPr/>
              <p:nvPr/>
            </p:nvSpPr>
            <p:spPr bwMode="auto">
              <a:xfrm>
                <a:off x="5072497" y="2214553"/>
                <a:ext cx="285321" cy="214315"/>
              </a:xfrm>
              <a:prstGeom prst="donut">
                <a:avLst/>
              </a:prstGeom>
              <a:solidFill>
                <a:srgbClr val="3366FF">
                  <a:alpha val="5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defTabSz="717947">
                  <a:defRPr/>
                </a:pPr>
                <a:endParaRPr lang="en-US" sz="1050">
                  <a:latin typeface="Arial" charset="0"/>
                  <a:ea typeface="Arial" charset="0"/>
                </a:endParaRPr>
              </a:p>
            </p:txBody>
          </p:sp>
        </p:grpSp>
        <p:pic>
          <p:nvPicPr>
            <p:cNvPr id="54" name="Picture 3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8288338" y="817563"/>
              <a:ext cx="831850" cy="7270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1F3D99">
                  <a:alpha val="74997"/>
                </a:srgbClr>
              </a:outerShdw>
            </a:effectLst>
          </p:spPr>
        </p:pic>
        <p:sp>
          <p:nvSpPr>
            <p:cNvPr id="55" name="Стрелка вправо 45"/>
            <p:cNvSpPr>
              <a:spLocks noChangeArrowheads="1"/>
            </p:cNvSpPr>
            <p:nvPr/>
          </p:nvSpPr>
          <p:spPr bwMode="auto">
            <a:xfrm>
              <a:off x="7267575" y="1163638"/>
              <a:ext cx="1001712" cy="285750"/>
            </a:xfrm>
            <a:prstGeom prst="rightArrow">
              <a:avLst>
                <a:gd name="adj1" fmla="val 50000"/>
                <a:gd name="adj2" fmla="val 50000"/>
              </a:avLst>
            </a:prstGeom>
            <a:solidFill>
              <a:srgbClr val="3366FF">
                <a:alpha val="5215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717947"/>
              <a:endParaRPr lang="ru-RU" sz="1050"/>
            </a:p>
          </p:txBody>
        </p:sp>
        <p:sp>
          <p:nvSpPr>
            <p:cNvPr id="56" name="Стрелка вправо 46"/>
            <p:cNvSpPr>
              <a:spLocks noChangeArrowheads="1"/>
            </p:cNvSpPr>
            <p:nvPr/>
          </p:nvSpPr>
          <p:spPr bwMode="auto">
            <a:xfrm>
              <a:off x="2443163" y="1144588"/>
              <a:ext cx="1355725" cy="295275"/>
            </a:xfrm>
            <a:prstGeom prst="rightArrow">
              <a:avLst>
                <a:gd name="adj1" fmla="val 50000"/>
                <a:gd name="adj2" fmla="val 49868"/>
              </a:avLst>
            </a:prstGeom>
            <a:solidFill>
              <a:srgbClr val="3366FF">
                <a:alpha val="5215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717947"/>
              <a:endParaRPr lang="ru-RU" sz="1050"/>
            </a:p>
          </p:txBody>
        </p:sp>
        <p:grpSp>
          <p:nvGrpSpPr>
            <p:cNvPr id="57" name="Группа 54"/>
            <p:cNvGrpSpPr>
              <a:grpSpLocks/>
            </p:cNvGrpSpPr>
            <p:nvPr/>
          </p:nvGrpSpPr>
          <p:grpSpPr bwMode="auto">
            <a:xfrm>
              <a:off x="1339850" y="1073150"/>
              <a:ext cx="965200" cy="533400"/>
              <a:chOff x="6500826" y="1643050"/>
              <a:chExt cx="1500198" cy="642942"/>
            </a:xfrm>
          </p:grpSpPr>
          <p:sp>
            <p:nvSpPr>
              <p:cNvPr id="66" name="Прямоугольник с одним вырезанным углом 65"/>
              <p:cNvSpPr/>
              <p:nvPr/>
            </p:nvSpPr>
            <p:spPr bwMode="auto">
              <a:xfrm>
                <a:off x="6500826" y="1643050"/>
                <a:ext cx="1500198" cy="499429"/>
              </a:xfrm>
              <a:prstGeom prst="snip1Rect">
                <a:avLst/>
              </a:prstGeom>
              <a:solidFill>
                <a:srgbClr val="3366FF">
                  <a:alpha val="5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defTabSz="717947">
                  <a:defRPr/>
                </a:pPr>
                <a:endParaRPr lang="en-US" sz="1050">
                  <a:latin typeface="Arial" charset="0"/>
                  <a:ea typeface="Arial" charset="0"/>
                </a:endParaRPr>
              </a:p>
            </p:txBody>
          </p:sp>
          <p:sp>
            <p:nvSpPr>
              <p:cNvPr id="67" name="Кольцо 66"/>
              <p:cNvSpPr/>
              <p:nvPr/>
            </p:nvSpPr>
            <p:spPr bwMode="auto">
              <a:xfrm>
                <a:off x="6500826" y="2000878"/>
                <a:ext cx="286222" cy="285114"/>
              </a:xfrm>
              <a:prstGeom prst="donut">
                <a:avLst/>
              </a:prstGeom>
              <a:solidFill>
                <a:srgbClr val="3366FF">
                  <a:alpha val="5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defTabSz="717947">
                  <a:defRPr/>
                </a:pPr>
                <a:endParaRPr lang="en-US" sz="1050">
                  <a:latin typeface="Arial" charset="0"/>
                  <a:ea typeface="Arial" charset="0"/>
                </a:endParaRPr>
              </a:p>
            </p:txBody>
          </p:sp>
          <p:sp>
            <p:nvSpPr>
              <p:cNvPr id="68" name="Кольцо 67"/>
              <p:cNvSpPr/>
              <p:nvPr/>
            </p:nvSpPr>
            <p:spPr bwMode="auto">
              <a:xfrm>
                <a:off x="6787048" y="2000878"/>
                <a:ext cx="286222" cy="285114"/>
              </a:xfrm>
              <a:prstGeom prst="donut">
                <a:avLst/>
              </a:prstGeom>
              <a:solidFill>
                <a:srgbClr val="3366FF">
                  <a:alpha val="5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defTabSz="717947">
                  <a:defRPr/>
                </a:pPr>
                <a:endParaRPr lang="en-US" sz="1050">
                  <a:latin typeface="Arial" charset="0"/>
                  <a:ea typeface="Arial" charset="0"/>
                </a:endParaRPr>
              </a:p>
            </p:txBody>
          </p:sp>
          <p:sp>
            <p:nvSpPr>
              <p:cNvPr id="69" name="Кольцо 68"/>
              <p:cNvSpPr/>
              <p:nvPr/>
            </p:nvSpPr>
            <p:spPr bwMode="auto">
              <a:xfrm>
                <a:off x="7428580" y="2000878"/>
                <a:ext cx="286222" cy="285114"/>
              </a:xfrm>
              <a:prstGeom prst="donut">
                <a:avLst/>
              </a:prstGeom>
              <a:solidFill>
                <a:srgbClr val="3366FF">
                  <a:alpha val="5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defTabSz="717947">
                  <a:defRPr/>
                </a:pPr>
                <a:endParaRPr lang="en-US" sz="1050">
                  <a:latin typeface="Arial" charset="0"/>
                  <a:ea typeface="Arial" charset="0"/>
                </a:endParaRPr>
              </a:p>
            </p:txBody>
          </p:sp>
          <p:sp>
            <p:nvSpPr>
              <p:cNvPr id="70" name="Кольцо 69"/>
              <p:cNvSpPr/>
              <p:nvPr/>
            </p:nvSpPr>
            <p:spPr bwMode="auto">
              <a:xfrm>
                <a:off x="7714802" y="2000878"/>
                <a:ext cx="286222" cy="285114"/>
              </a:xfrm>
              <a:prstGeom prst="donut">
                <a:avLst/>
              </a:prstGeom>
              <a:solidFill>
                <a:srgbClr val="3366FF">
                  <a:alpha val="52000"/>
                </a:srgbClr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wrap="none" anchor="ctr"/>
              <a:lstStyle/>
              <a:p>
                <a:pPr defTabSz="717947">
                  <a:defRPr/>
                </a:pPr>
                <a:endParaRPr lang="en-US" sz="1050">
                  <a:latin typeface="Arial" charset="0"/>
                  <a:ea typeface="Arial" charset="0"/>
                </a:endParaRPr>
              </a:p>
            </p:txBody>
          </p:sp>
        </p:grpSp>
        <p:sp>
          <p:nvSpPr>
            <p:cNvPr id="58" name="Стрелка вправо 53"/>
            <p:cNvSpPr>
              <a:spLocks noChangeArrowheads="1"/>
            </p:cNvSpPr>
            <p:nvPr/>
          </p:nvSpPr>
          <p:spPr bwMode="auto">
            <a:xfrm>
              <a:off x="5026025" y="1192213"/>
              <a:ext cx="1193800" cy="271462"/>
            </a:xfrm>
            <a:prstGeom prst="rightArrow">
              <a:avLst>
                <a:gd name="adj1" fmla="val 50000"/>
                <a:gd name="adj2" fmla="val 49881"/>
              </a:avLst>
            </a:prstGeom>
            <a:solidFill>
              <a:srgbClr val="3366FF">
                <a:alpha val="52156"/>
              </a:srgbClr>
            </a:soli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pPr defTabSz="717947"/>
              <a:endParaRPr lang="ru-RU" sz="1050"/>
            </a:p>
          </p:txBody>
        </p:sp>
        <p:sp>
          <p:nvSpPr>
            <p:cNvPr id="59" name="TextBox 55"/>
            <p:cNvSpPr txBox="1">
              <a:spLocks noChangeArrowheads="1"/>
            </p:cNvSpPr>
            <p:nvPr/>
          </p:nvSpPr>
          <p:spPr bwMode="auto">
            <a:xfrm>
              <a:off x="7089775" y="652463"/>
              <a:ext cx="1460499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1050" dirty="0"/>
                <a:t>Сырье в производство</a:t>
              </a:r>
              <a:endParaRPr lang="en-US" sz="1050" dirty="0"/>
            </a:p>
          </p:txBody>
        </p:sp>
        <p:sp>
          <p:nvSpPr>
            <p:cNvPr id="60" name="TextBox 60"/>
            <p:cNvSpPr txBox="1">
              <a:spLocks noChangeArrowheads="1"/>
            </p:cNvSpPr>
            <p:nvPr/>
          </p:nvSpPr>
          <p:spPr bwMode="auto">
            <a:xfrm>
              <a:off x="8072437" y="1663700"/>
              <a:ext cx="1206499" cy="33855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1050" dirty="0"/>
                <a:t>Установка</a:t>
              </a:r>
              <a:endParaRPr lang="en-US" sz="1050" dirty="0"/>
            </a:p>
          </p:txBody>
        </p:sp>
        <p:sp>
          <p:nvSpPr>
            <p:cNvPr id="61" name="TextBox 61"/>
            <p:cNvSpPr txBox="1">
              <a:spLocks noChangeArrowheads="1"/>
            </p:cNvSpPr>
            <p:nvPr/>
          </p:nvSpPr>
          <p:spPr bwMode="auto">
            <a:xfrm>
              <a:off x="6154739" y="1541464"/>
              <a:ext cx="1320800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1050" dirty="0"/>
                <a:t>Сырьевой Резервуар</a:t>
              </a:r>
              <a:endParaRPr lang="en-US" sz="1050" dirty="0"/>
            </a:p>
          </p:txBody>
        </p:sp>
        <p:sp>
          <p:nvSpPr>
            <p:cNvPr id="62" name="TextBox 62"/>
            <p:cNvSpPr txBox="1">
              <a:spLocks noChangeArrowheads="1"/>
            </p:cNvSpPr>
            <p:nvPr/>
          </p:nvSpPr>
          <p:spPr bwMode="auto">
            <a:xfrm>
              <a:off x="3703638" y="1676400"/>
              <a:ext cx="1571625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1050" dirty="0"/>
                <a:t>Неоформленная приемка</a:t>
              </a:r>
              <a:endParaRPr lang="en-US" sz="1050" dirty="0"/>
            </a:p>
          </p:txBody>
        </p:sp>
        <p:sp>
          <p:nvSpPr>
            <p:cNvPr id="63" name="TextBox 63"/>
            <p:cNvSpPr txBox="1">
              <a:spLocks noChangeArrowheads="1"/>
            </p:cNvSpPr>
            <p:nvPr/>
          </p:nvSpPr>
          <p:spPr bwMode="auto">
            <a:xfrm>
              <a:off x="1049609" y="1644650"/>
              <a:ext cx="1506537" cy="55399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r>
                <a:rPr lang="ru-RU" sz="1050" dirty="0"/>
                <a:t>Приемка сырья/присадок</a:t>
              </a:r>
              <a:endParaRPr lang="en-US" sz="1050" dirty="0"/>
            </a:p>
          </p:txBody>
        </p:sp>
        <p:sp>
          <p:nvSpPr>
            <p:cNvPr id="64" name="TextBox 56"/>
            <p:cNvSpPr txBox="1">
              <a:spLocks noChangeArrowheads="1"/>
            </p:cNvSpPr>
            <p:nvPr/>
          </p:nvSpPr>
          <p:spPr bwMode="auto">
            <a:xfrm>
              <a:off x="2360613" y="522288"/>
              <a:ext cx="1703387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1050" dirty="0"/>
                <a:t>Данные из Коммерческого акта</a:t>
              </a:r>
              <a:r>
                <a:rPr lang="en-US" sz="1050" dirty="0"/>
                <a:t> (ERP)</a:t>
              </a:r>
            </a:p>
          </p:txBody>
        </p:sp>
        <p:sp>
          <p:nvSpPr>
            <p:cNvPr id="65" name="TextBox 56"/>
            <p:cNvSpPr txBox="1">
              <a:spLocks noChangeArrowheads="1"/>
            </p:cNvSpPr>
            <p:nvPr/>
          </p:nvSpPr>
          <p:spPr bwMode="auto">
            <a:xfrm>
              <a:off x="4708525" y="568325"/>
              <a:ext cx="1704975" cy="76944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1050" dirty="0"/>
                <a:t>Данные </a:t>
              </a:r>
              <a:r>
                <a:rPr lang="ru-RU" sz="1050" dirty="0" err="1"/>
                <a:t>производствен-ного</a:t>
              </a:r>
              <a:r>
                <a:rPr lang="ru-RU" sz="1050" dirty="0"/>
                <a:t> учета</a:t>
              </a:r>
              <a:endParaRPr lang="en-US" sz="1050" dirty="0"/>
            </a:p>
          </p:txBody>
        </p:sp>
      </p:grpSp>
      <p:sp>
        <p:nvSpPr>
          <p:cNvPr id="74" name="Стрелка вправо 53"/>
          <p:cNvSpPr>
            <a:spLocks noChangeArrowheads="1"/>
          </p:cNvSpPr>
          <p:nvPr/>
        </p:nvSpPr>
        <p:spPr bwMode="auto">
          <a:xfrm>
            <a:off x="4391542" y="2690346"/>
            <a:ext cx="895350" cy="203597"/>
          </a:xfrm>
          <a:prstGeom prst="rightArrow">
            <a:avLst>
              <a:gd name="adj1" fmla="val 50000"/>
              <a:gd name="adj2" fmla="val 49881"/>
            </a:avLst>
          </a:prstGeom>
          <a:solidFill>
            <a:srgbClr val="3366FF">
              <a:alpha val="52156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defTabSz="717947"/>
            <a:endParaRPr lang="ru-RU" sz="1050"/>
          </a:p>
        </p:txBody>
      </p:sp>
      <p:sp>
        <p:nvSpPr>
          <p:cNvPr id="75" name="Стрелка вправо 53"/>
          <p:cNvSpPr>
            <a:spLocks noChangeArrowheads="1"/>
          </p:cNvSpPr>
          <p:nvPr/>
        </p:nvSpPr>
        <p:spPr bwMode="auto">
          <a:xfrm>
            <a:off x="2570653" y="2680531"/>
            <a:ext cx="895350" cy="203597"/>
          </a:xfrm>
          <a:prstGeom prst="rightArrow">
            <a:avLst>
              <a:gd name="adj1" fmla="val 50000"/>
              <a:gd name="adj2" fmla="val 49881"/>
            </a:avLst>
          </a:prstGeom>
          <a:solidFill>
            <a:srgbClr val="3366FF">
              <a:alpha val="52156"/>
            </a:srgbClr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pPr defTabSz="717947"/>
            <a:endParaRPr lang="ru-RU" sz="1050"/>
          </a:p>
        </p:txBody>
      </p:sp>
    </p:spTree>
    <p:extLst>
      <p:ext uri="{BB962C8B-B14F-4D97-AF65-F5344CB8AC3E}">
        <p14:creationId xmlns:p14="http://schemas.microsoft.com/office/powerpoint/2010/main" val="1965876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12" grpId="0"/>
      <p:bldP spid="19" grpId="0" animBg="1"/>
      <p:bldP spid="26" grpId="0"/>
      <p:bldP spid="27" grpId="0"/>
      <p:bldP spid="29" grpId="0" animBg="1"/>
      <p:bldP spid="35" grpId="0" animBg="1"/>
      <p:bldP spid="36" grpId="0"/>
      <p:bldP spid="37" grpId="0"/>
      <p:bldP spid="38" grpId="0"/>
      <p:bldP spid="39" grpId="0"/>
      <p:bldP spid="40" grpId="0"/>
      <p:bldP spid="41" grpId="0"/>
      <p:bldP spid="42" grpId="0"/>
      <p:bldP spid="74" grpId="0" animBg="1"/>
      <p:bldP spid="7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Заголовок 1"/>
          <p:cNvSpPr>
            <a:spLocks noGrp="1"/>
          </p:cNvSpPr>
          <p:nvPr>
            <p:ph type="title"/>
          </p:nvPr>
        </p:nvSpPr>
        <p:spPr>
          <a:xfrm>
            <a:off x="1143001" y="-1"/>
            <a:ext cx="6857999" cy="662047"/>
          </a:xfrm>
        </p:spPr>
        <p:txBody>
          <a:bodyPr/>
          <a:lstStyle/>
          <a:p>
            <a:pPr marL="257175" indent="-257175">
              <a:spcBef>
                <a:spcPct val="35000"/>
              </a:spcBef>
            </a:pPr>
            <a:r>
              <a:rPr lang="ru-RU" sz="2100" dirty="0">
                <a:solidFill>
                  <a:srgbClr val="92D050"/>
                </a:solidFill>
              </a:rPr>
              <a:t>	Модель материальных потоков. Структурные элементы и слои</a:t>
            </a:r>
          </a:p>
        </p:txBody>
      </p:sp>
      <p:sp>
        <p:nvSpPr>
          <p:cNvPr id="12" name="Прямоугольник 3"/>
          <p:cNvSpPr>
            <a:spLocks noChangeArrowheads="1"/>
          </p:cNvSpPr>
          <p:nvPr/>
        </p:nvSpPr>
        <p:spPr bwMode="auto">
          <a:xfrm>
            <a:off x="4099034" y="1004955"/>
            <a:ext cx="3901967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kumimoji="1" lang="ru-RU" sz="1200" b="1" dirty="0">
                <a:solidFill>
                  <a:srgbClr val="5F5F5F"/>
                </a:solidFill>
              </a:rPr>
              <a:t>Структурный элемент </a:t>
            </a:r>
            <a:r>
              <a:rPr kumimoji="1" lang="ru-RU" sz="1200" dirty="0">
                <a:solidFill>
                  <a:srgbClr val="5F5F5F"/>
                </a:solidFill>
              </a:rPr>
              <a:t>– элемент модели, относящийся к структуре производства. Структурные элементы определяют иерархию производства. К основным структурным элементам относятся: Завод -</a:t>
            </a:r>
            <a:r>
              <a:rPr kumimoji="1" lang="en-US" sz="1200" dirty="0">
                <a:solidFill>
                  <a:srgbClr val="5F5F5F"/>
                </a:solidFill>
              </a:rPr>
              <a:t>&gt;</a:t>
            </a:r>
            <a:r>
              <a:rPr kumimoji="1" lang="ru-RU" sz="1200" dirty="0">
                <a:solidFill>
                  <a:srgbClr val="5F5F5F"/>
                </a:solidFill>
              </a:rPr>
              <a:t> Цеха/Производства </a:t>
            </a:r>
            <a:r>
              <a:rPr kumimoji="1" lang="en-US" sz="1200" dirty="0">
                <a:solidFill>
                  <a:srgbClr val="5F5F5F"/>
                </a:solidFill>
              </a:rPr>
              <a:t>-&gt; </a:t>
            </a:r>
            <a:r>
              <a:rPr kumimoji="1" lang="ru-RU" sz="1200" dirty="0">
                <a:solidFill>
                  <a:srgbClr val="5F5F5F"/>
                </a:solidFill>
              </a:rPr>
              <a:t>Участки/Парки </a:t>
            </a:r>
            <a:r>
              <a:rPr kumimoji="1" lang="en-US" sz="1200" dirty="0">
                <a:solidFill>
                  <a:srgbClr val="5F5F5F"/>
                </a:solidFill>
              </a:rPr>
              <a:t>-&gt; </a:t>
            </a:r>
            <a:r>
              <a:rPr kumimoji="1" lang="ru-RU" sz="1200" dirty="0">
                <a:solidFill>
                  <a:srgbClr val="5F5F5F"/>
                </a:solidFill>
              </a:rPr>
              <a:t>Установки.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endParaRPr kumimoji="1" lang="ru-RU" sz="1200" dirty="0">
              <a:solidFill>
                <a:srgbClr val="5F5F5F"/>
              </a:solidFill>
            </a:endParaRP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kumimoji="1" lang="ru-RU" sz="1200" b="1" dirty="0">
                <a:solidFill>
                  <a:srgbClr val="5F5F5F"/>
                </a:solidFill>
              </a:rPr>
              <a:t>Слой</a:t>
            </a:r>
            <a:r>
              <a:rPr kumimoji="1" lang="ru-RU" sz="1200" dirty="0">
                <a:solidFill>
                  <a:srgbClr val="5F5F5F"/>
                </a:solidFill>
              </a:rPr>
              <a:t> – элемент модели, отвечающий за привязку других элементов модели к определенному структурному элементу. Слои </a:t>
            </a:r>
            <a:r>
              <a:rPr lang="ru-RU" sz="1200" dirty="0">
                <a:solidFill>
                  <a:srgbClr val="4D4D4D"/>
                </a:solidFill>
              </a:rPr>
              <a:t>определяют видимость объектов на каждом уровне иерархии производства.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endParaRPr kumimoji="1" lang="ru-RU" sz="1200" dirty="0">
              <a:solidFill>
                <a:srgbClr val="5F5F5F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20" y="662046"/>
            <a:ext cx="2700215" cy="4113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056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0" grpId="0"/>
      <p:bldP spid="12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7693" y="185400"/>
            <a:ext cx="7184758" cy="571504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Модель материальных потоков. Анализ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220072" y="1995686"/>
            <a:ext cx="3816424" cy="3024336"/>
          </a:xfrm>
          <a:prstGeom prst="rect">
            <a:avLst/>
          </a:prstGeom>
          <a:noFill/>
          <a:ln w="254000">
            <a:solidFill>
              <a:schemeClr val="bg1">
                <a:alpha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Прямоугольник 13"/>
          <p:cNvSpPr/>
          <p:nvPr/>
        </p:nvSpPr>
        <p:spPr>
          <a:xfrm>
            <a:off x="1481462" y="627534"/>
            <a:ext cx="7627042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tabLst/>
              <a:defRPr/>
            </a:pPr>
            <a:r>
              <a:rPr lang="ru-RU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Анализ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субъективная группа методик получения и накопления информации. Анализ объединяет в себе набор периодов, в который ведется сбор данных.</a:t>
            </a:r>
          </a:p>
          <a:p>
            <a:pPr marR="0" lvl="0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Типы анализов: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Суточный – интервал обработки информации равен 24 часам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Месячный – интервал обработки информации равен календарному месяцу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Накопительный – растущий на протяжении месяца интервал обработки информации</a:t>
            </a:r>
          </a:p>
        </p:txBody>
      </p:sp>
      <p:graphicFrame>
        <p:nvGraphicFramePr>
          <p:cNvPr id="7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601160261"/>
              </p:ext>
            </p:extLst>
          </p:nvPr>
        </p:nvGraphicFramePr>
        <p:xfrm>
          <a:off x="1115616" y="3157691"/>
          <a:ext cx="7358729" cy="18780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Visio" r:id="rId5" imgW="5032800" imgH="1844435" progId="Visio.Drawing.11">
                  <p:embed/>
                </p:oleObj>
              </mc:Choice>
              <mc:Fallback>
                <p:oleObj name="Visio" r:id="rId5" imgW="5032800" imgH="1844435" progId="Visio.Drawing.11">
                  <p:embed/>
                  <p:pic>
                    <p:nvPicPr>
                      <p:cNvPr id="6" name="Object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5616" y="3157691"/>
                        <a:ext cx="7358729" cy="1878057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21372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627693" y="185400"/>
            <a:ext cx="7184758" cy="571504"/>
          </a:xfrm>
        </p:spPr>
        <p:txBody>
          <a:bodyPr>
            <a:noAutofit/>
          </a:bodyPr>
          <a:lstStyle/>
          <a:p>
            <a:r>
              <a:rPr lang="ru-RU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Шаги по созданию модели в </a:t>
            </a:r>
            <a:r>
              <a:rPr lang="en-U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I-DRMS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23478"/>
            <a:ext cx="1229942" cy="1418400"/>
          </a:xfrm>
          <a:prstGeom prst="rect">
            <a:avLst/>
          </a:prstGeom>
        </p:spPr>
      </p:pic>
      <p:sp>
        <p:nvSpPr>
          <p:cNvPr id="11" name="Прямоугольник 10"/>
          <p:cNvSpPr/>
          <p:nvPr/>
        </p:nvSpPr>
        <p:spPr>
          <a:xfrm>
            <a:off x="5220072" y="1995686"/>
            <a:ext cx="3816424" cy="3024336"/>
          </a:xfrm>
          <a:prstGeom prst="rect">
            <a:avLst/>
          </a:prstGeom>
          <a:noFill/>
          <a:ln w="254000">
            <a:solidFill>
              <a:schemeClr val="bg1">
                <a:alpha val="60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Правая фигурная скобка 7"/>
          <p:cNvSpPr/>
          <p:nvPr/>
        </p:nvSpPr>
        <p:spPr bwMode="auto">
          <a:xfrm>
            <a:off x="4025218" y="845302"/>
            <a:ext cx="239146" cy="2300767"/>
          </a:xfrm>
          <a:prstGeom prst="rightBrace">
            <a:avLst>
              <a:gd name="adj1" fmla="val 98555"/>
              <a:gd name="adj2" fmla="val 50000"/>
            </a:avLst>
          </a:prstGeom>
          <a:noFill/>
          <a:ln w="571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  <a:buSzTx/>
              <a:buFont typeface="Wingdings" pitchFamily="2" charset="2"/>
              <a:buNone/>
              <a:tabLst/>
            </a:pPr>
            <a:endParaRPr kumimoji="0" lang="ru-RU" sz="2800" b="0" i="1" u="none" strike="noStrike" cap="none" normalizeH="0" baseline="0" smtClean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9" name="Правая фигурная скобка 8"/>
          <p:cNvSpPr/>
          <p:nvPr/>
        </p:nvSpPr>
        <p:spPr bwMode="auto">
          <a:xfrm>
            <a:off x="4030090" y="3247787"/>
            <a:ext cx="239146" cy="1516415"/>
          </a:xfrm>
          <a:prstGeom prst="rightBrace">
            <a:avLst>
              <a:gd name="adj1" fmla="val 98555"/>
              <a:gd name="adj2" fmla="val 50000"/>
            </a:avLst>
          </a:prstGeom>
          <a:noFill/>
          <a:ln w="57150" cap="flat" cmpd="sng" algn="ctr">
            <a:solidFill>
              <a:srgbClr val="8CC63F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0" fontAlgn="base" latinLnBrk="0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  <a:buSzTx/>
              <a:buFont typeface="Wingdings" pitchFamily="2" charset="2"/>
              <a:buNone/>
              <a:tabLst/>
            </a:pPr>
            <a:endParaRPr kumimoji="0" lang="ru-RU" sz="2800" b="0" i="1" u="none" strike="noStrike" cap="none" normalizeH="0" baseline="0" smtClean="0">
              <a:ln>
                <a:noFill/>
              </a:ln>
              <a:solidFill>
                <a:srgbClr val="000099"/>
              </a:solidFill>
              <a:effectLst/>
              <a:latin typeface="Arial" charset="0"/>
            </a:endParaRPr>
          </a:p>
        </p:txBody>
      </p:sp>
      <p:sp>
        <p:nvSpPr>
          <p:cNvPr id="10" name="Прямоугольник 3"/>
          <p:cNvSpPr>
            <a:spLocks noChangeArrowheads="1"/>
          </p:cNvSpPr>
          <p:nvPr/>
        </p:nvSpPr>
        <p:spPr bwMode="auto">
          <a:xfrm>
            <a:off x="4427984" y="843557"/>
            <a:ext cx="4585742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</a:pPr>
            <a:r>
              <a:rPr lang="ru-RU" sz="2000" b="1" i="0" dirty="0" smtClean="0">
                <a:solidFill>
                  <a:srgbClr val="5F5F5F"/>
                </a:solidFill>
              </a:rPr>
              <a:t>Разработка модели материальных потоков в </a:t>
            </a:r>
            <a:r>
              <a:rPr lang="en-US" sz="2000" b="1" i="0" dirty="0" smtClean="0">
                <a:solidFill>
                  <a:srgbClr val="5F5F5F"/>
                </a:solidFill>
              </a:rPr>
              <a:t>I-DS/P </a:t>
            </a:r>
            <a:br>
              <a:rPr lang="en-US" sz="2000" b="1" i="0" dirty="0" smtClean="0">
                <a:solidFill>
                  <a:srgbClr val="5F5F5F"/>
                </a:solidFill>
              </a:rPr>
            </a:br>
            <a:r>
              <a:rPr lang="ru-RU" sz="2000" b="1" i="0" dirty="0" smtClean="0">
                <a:solidFill>
                  <a:srgbClr val="5F5F5F"/>
                </a:solidFill>
              </a:rPr>
              <a:t>(с помощью приложения </a:t>
            </a:r>
            <a:r>
              <a:rPr lang="en-US" sz="2000" b="1" i="0" dirty="0" smtClean="0">
                <a:solidFill>
                  <a:srgbClr val="5F5F5F"/>
                </a:solidFill>
              </a:rPr>
              <a:t>I-DS/EC) </a:t>
            </a:r>
            <a:r>
              <a:rPr lang="ru-RU" sz="2000" b="1" i="0" dirty="0" smtClean="0">
                <a:solidFill>
                  <a:srgbClr val="5F5F5F"/>
                </a:solidFill>
              </a:rPr>
              <a:t>либо в </a:t>
            </a:r>
            <a:r>
              <a:rPr lang="en-US" sz="2000" b="1" i="0" dirty="0" smtClean="0">
                <a:solidFill>
                  <a:srgbClr val="5F5F5F"/>
                </a:solidFill>
              </a:rPr>
              <a:t>PI AF </a:t>
            </a:r>
            <a:r>
              <a:rPr lang="ru-RU" sz="2000" b="1" i="0" dirty="0" smtClean="0">
                <a:solidFill>
                  <a:srgbClr val="5F5F5F"/>
                </a:solidFill>
              </a:rPr>
              <a:t>(с помощью приложения </a:t>
            </a:r>
            <a:r>
              <a:rPr lang="en-US" sz="2000" b="1" i="0" dirty="0" smtClean="0">
                <a:solidFill>
                  <a:srgbClr val="5F5F5F"/>
                </a:solidFill>
              </a:rPr>
              <a:t>PI System Explorer)</a:t>
            </a:r>
            <a:endParaRPr lang="en-US" sz="1600" i="0" dirty="0">
              <a:solidFill>
                <a:srgbClr val="5F5F5F"/>
              </a:solidFill>
            </a:endParaRPr>
          </a:p>
        </p:txBody>
      </p:sp>
      <p:sp>
        <p:nvSpPr>
          <p:cNvPr id="12" name="Прямоугольник 3"/>
          <p:cNvSpPr>
            <a:spLocks noChangeArrowheads="1"/>
          </p:cNvSpPr>
          <p:nvPr/>
        </p:nvSpPr>
        <p:spPr bwMode="auto">
          <a:xfrm>
            <a:off x="4427984" y="3305262"/>
            <a:ext cx="4609554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 eaLnBrk="1" hangingPunct="1">
              <a:lnSpc>
                <a:spcPct val="120000"/>
              </a:lnSpc>
            </a:pPr>
            <a:r>
              <a:rPr lang="ru-RU" sz="2000" b="1" i="0" dirty="0" smtClean="0">
                <a:solidFill>
                  <a:srgbClr val="5F5F5F"/>
                </a:solidFill>
              </a:rPr>
              <a:t>Настройка параметров для синхронизации, синхронизация и настройка анализов, ролей и учетных записей с помощью </a:t>
            </a:r>
            <a:r>
              <a:rPr lang="en-US" sz="2000" b="1" i="0" dirty="0" smtClean="0">
                <a:solidFill>
                  <a:srgbClr val="5F5F5F"/>
                </a:solidFill>
              </a:rPr>
              <a:t/>
            </a:r>
            <a:br>
              <a:rPr lang="en-US" sz="2000" b="1" i="0" dirty="0" smtClean="0">
                <a:solidFill>
                  <a:srgbClr val="5F5F5F"/>
                </a:solidFill>
              </a:rPr>
            </a:br>
            <a:r>
              <a:rPr lang="en-US" sz="2000" b="1" i="0" dirty="0" smtClean="0">
                <a:solidFill>
                  <a:srgbClr val="5F5F5F"/>
                </a:solidFill>
              </a:rPr>
              <a:t>I-DRMS-E</a:t>
            </a:r>
            <a:endParaRPr lang="en-US" sz="1600" i="0" dirty="0">
              <a:solidFill>
                <a:srgbClr val="5F5F5F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7137" y="843558"/>
            <a:ext cx="2160133" cy="3928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65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8010" y="1532646"/>
            <a:ext cx="6707981" cy="20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раздел </a:t>
            </a:r>
            <a:r>
              <a:rPr lang="ru-RU" dirty="0" smtClean="0">
                <a:solidFill>
                  <a:schemeClr val="tx1"/>
                </a:solidFill>
              </a:rPr>
              <a:t>3.</a:t>
            </a:r>
            <a:r>
              <a:rPr lang="ru-RU" dirty="0" smtClean="0">
                <a:solidFill>
                  <a:srgbClr val="8CC63F"/>
                </a:solidFill>
              </a:rPr>
              <a:t/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 smtClean="0">
                <a:solidFill>
                  <a:srgbClr val="8CC63F"/>
                </a:solidFill>
              </a:rPr>
              <a:t>Типы элементов. разработка шаблонов элементов. Таблица материалов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31961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1143000" y="-1"/>
            <a:ext cx="6858000" cy="769144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Разработка шаблонов элементов. Типы элементов.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9"/>
          <p:cNvSpPr>
            <a:spLocks noGrp="1" noChangeArrowheads="1"/>
          </p:cNvSpPr>
          <p:nvPr>
            <p:ph idx="1"/>
          </p:nvPr>
        </p:nvSpPr>
        <p:spPr>
          <a:xfrm>
            <a:off x="1143000" y="769143"/>
            <a:ext cx="5072555" cy="1890780"/>
          </a:xfrm>
        </p:spPr>
        <p:txBody>
          <a:bodyPr/>
          <a:lstStyle/>
          <a:p>
            <a:pPr marL="400050" indent="-400050">
              <a:buClr>
                <a:srgbClr val="8CC63F"/>
              </a:buClr>
            </a:pPr>
            <a:r>
              <a:rPr lang="ru-RU" sz="1500" dirty="0">
                <a:solidFill>
                  <a:srgbClr val="4D4D4D"/>
                </a:solidFill>
              </a:rPr>
              <a:t>	</a:t>
            </a:r>
            <a:r>
              <a:rPr lang="ru-RU" dirty="0" smtClean="0">
                <a:solidFill>
                  <a:srgbClr val="4D4D4D"/>
                </a:solidFill>
              </a:rPr>
              <a:t>Элементы, создаваемые на базе шаблонов, могут иметь различные типы: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200" b="1" dirty="0"/>
              <a:t>Element – </a:t>
            </a:r>
            <a:r>
              <a:rPr lang="ru-RU" altLang="ru-RU" sz="1200" dirty="0"/>
              <a:t>элемент, описывающий емкости и установки;</a:t>
            </a:r>
            <a:endParaRPr lang="ru-RU" altLang="ru-RU" sz="1200" b="1" dirty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200" b="1" dirty="0"/>
              <a:t>Element Boundary</a:t>
            </a:r>
            <a:r>
              <a:rPr lang="en-US" altLang="ru-RU" sz="1200" dirty="0"/>
              <a:t> – </a:t>
            </a:r>
            <a:r>
              <a:rPr lang="en-US" altLang="ru-RU" sz="1200" dirty="0" err="1"/>
              <a:t>граничный</a:t>
            </a:r>
            <a:r>
              <a:rPr lang="en-US" altLang="ru-RU" sz="1200" dirty="0"/>
              <a:t> </a:t>
            </a:r>
            <a:r>
              <a:rPr lang="en-US" altLang="ru-RU" sz="1200" dirty="0" err="1"/>
              <a:t>элемент</a:t>
            </a:r>
            <a:r>
              <a:rPr lang="ru-RU" altLang="ru-RU" sz="1200" dirty="0"/>
              <a:t> (точка приемки/отгрузки)</a:t>
            </a:r>
            <a:r>
              <a:rPr lang="en-US" altLang="ru-RU" sz="1200" dirty="0"/>
              <a:t>;</a:t>
            </a:r>
            <a:endParaRPr lang="en-US" altLang="ru-RU" sz="1200" b="1" dirty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200" b="1" dirty="0"/>
              <a:t>Element Flow</a:t>
            </a:r>
            <a:r>
              <a:rPr lang="ru-RU" altLang="ru-RU" sz="1200" b="1" dirty="0"/>
              <a:t> </a:t>
            </a:r>
            <a:r>
              <a:rPr lang="ru-RU" altLang="ru-RU" sz="1200" dirty="0"/>
              <a:t>– элемент, описывающий поток;</a:t>
            </a:r>
            <a:endParaRPr lang="en-US" altLang="ru-RU" sz="1200" b="1" dirty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200" b="1" dirty="0"/>
              <a:t>Element Measurement</a:t>
            </a:r>
            <a:r>
              <a:rPr lang="ru-RU" altLang="ru-RU" sz="1200" dirty="0"/>
              <a:t> – элемент, описывающий измерительный прибор;</a:t>
            </a:r>
            <a:endParaRPr lang="en-US" altLang="ru-RU" sz="1200" b="1" dirty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200" b="1" dirty="0"/>
              <a:t>Element Node</a:t>
            </a:r>
            <a:r>
              <a:rPr lang="ru-RU" altLang="ru-RU" sz="1200" dirty="0"/>
              <a:t> – элемент, описывающий узел соединения;</a:t>
            </a:r>
            <a:endParaRPr lang="en-US" altLang="ru-RU" sz="1200" b="1" dirty="0"/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200" b="1" dirty="0"/>
              <a:t>Element Other</a:t>
            </a:r>
            <a:r>
              <a:rPr lang="ru-RU" altLang="ru-RU" sz="1200" dirty="0"/>
              <a:t> – элемент, описывающий объекты, используемые для формирования динамических таблиц;</a:t>
            </a:r>
          </a:p>
          <a:p>
            <a:pPr lvl="1" eaLnBrk="1" hangingPunct="1">
              <a:spcBef>
                <a:spcPct val="0"/>
              </a:spcBef>
              <a:defRPr/>
            </a:pPr>
            <a:r>
              <a:rPr lang="en-US" altLang="ru-RU" sz="1200" b="1" dirty="0"/>
              <a:t>Transfer – </a:t>
            </a:r>
            <a:r>
              <a:rPr lang="ru-RU" altLang="ru-RU" sz="1200" dirty="0"/>
              <a:t>элемент, описывающий операции (динамические связи)</a:t>
            </a:r>
          </a:p>
          <a:p>
            <a:pPr marL="214313" indent="-214313">
              <a:buClr>
                <a:srgbClr val="8CC63F"/>
              </a:buClr>
              <a:buFont typeface="Wingdings" panose="05000000000000000000" pitchFamily="2" charset="2"/>
              <a:buChar char="§"/>
            </a:pPr>
            <a:endParaRPr kumimoji="1" lang="en-US" sz="1050" dirty="0">
              <a:solidFill>
                <a:srgbClr val="4D4D4D"/>
              </a:solidFill>
              <a:latin typeface="Arial" charset="0"/>
            </a:endParaRPr>
          </a:p>
          <a:p>
            <a:pPr marL="400050" indent="-400050">
              <a:lnSpc>
                <a:spcPct val="140000"/>
              </a:lnSpc>
              <a:buNone/>
            </a:pPr>
            <a:endParaRPr lang="en-US" sz="1500" dirty="0">
              <a:solidFill>
                <a:srgbClr val="4D4D4D"/>
              </a:solidFill>
            </a:endParaRPr>
          </a:p>
        </p:txBody>
      </p:sp>
      <p:sp>
        <p:nvSpPr>
          <p:cNvPr id="25" name="Rectangle 9"/>
          <p:cNvSpPr txBox="1">
            <a:spLocks noChangeArrowheads="1"/>
          </p:cNvSpPr>
          <p:nvPr/>
        </p:nvSpPr>
        <p:spPr bwMode="auto">
          <a:xfrm>
            <a:off x="6217767" y="1401915"/>
            <a:ext cx="1714501" cy="6252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algn="ctr" eaLnBrk="1" hangingPunct="1">
              <a:lnSpc>
                <a:spcPct val="140000"/>
              </a:lnSpc>
              <a:buClr>
                <a:srgbClr val="8CC63F"/>
              </a:buClr>
            </a:pPr>
            <a:r>
              <a:rPr lang="ru-RU" sz="1350" kern="0" dirty="0">
                <a:solidFill>
                  <a:srgbClr val="4D4D4D"/>
                </a:solidFill>
              </a:rPr>
              <a:t>Пример библиотеки шаблонов</a:t>
            </a:r>
            <a:endParaRPr kumimoji="1" lang="en-US" sz="900" b="0" dirty="0">
              <a:solidFill>
                <a:srgbClr val="4D4D4D"/>
              </a:solidFill>
              <a:latin typeface="Arial" charset="0"/>
            </a:endParaRPr>
          </a:p>
          <a:p>
            <a:pPr marL="400050" indent="-400050" algn="ctr" eaLnBrk="1" hangingPunct="1">
              <a:lnSpc>
                <a:spcPct val="140000"/>
              </a:lnSpc>
            </a:pPr>
            <a:endParaRPr lang="en-US" sz="1350" kern="0" dirty="0">
              <a:solidFill>
                <a:srgbClr val="4D4D4D"/>
              </a:solidFill>
            </a:endParaRPr>
          </a:p>
        </p:txBody>
      </p:sp>
      <p:pic>
        <p:nvPicPr>
          <p:cNvPr id="27" name="Рисунок 26"/>
          <p:cNvPicPr>
            <a:picLocks noChangeAspect="1"/>
          </p:cNvPicPr>
          <p:nvPr/>
        </p:nvPicPr>
        <p:blipFill rotWithShape="1">
          <a:blip r:embed="rId4"/>
          <a:srcRect l="42413" t="23090" r="42151" b="57130"/>
          <a:stretch/>
        </p:blipFill>
        <p:spPr>
          <a:xfrm>
            <a:off x="6190373" y="2222203"/>
            <a:ext cx="1914788" cy="1395523"/>
          </a:xfrm>
          <a:prstGeom prst="rect">
            <a:avLst/>
          </a:prstGeom>
          <a:ln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622873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Обзор курса</a:t>
            </a:r>
            <a:endParaRPr lang="ru-RU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395536" y="723524"/>
            <a:ext cx="5400600" cy="4224489"/>
          </a:xfrm>
          <a:prstGeom prst="rect">
            <a:avLst/>
          </a:prstGeom>
        </p:spPr>
        <p:txBody>
          <a:bodyPr/>
          <a:lstStyle/>
          <a:p>
            <a:pPr marR="0" lvl="0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tabLst/>
              <a:defRPr/>
            </a:pPr>
            <a:r>
              <a:rPr lang="ru-RU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Курс, 5 дней:</a:t>
            </a:r>
            <a:endParaRPr lang="en-US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Теоретическая часть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Практическая часть</a:t>
            </a:r>
          </a:p>
          <a:p>
            <a:pPr lvl="1">
              <a:buClr>
                <a:srgbClr val="009999"/>
              </a:buClr>
              <a:buSzPct val="100000"/>
              <a:defRPr/>
            </a:pP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R="0" lvl="0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tabLst/>
              <a:defRPr/>
            </a:pPr>
            <a:r>
              <a:rPr lang="ru-RU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Основные задачи курса: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Ознакомиться с целями и задачами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МБ и ЭБ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Ознакомиться с архитектурой комплекса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Научиться разрабатывать модели материальных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потоков (</a:t>
            </a:r>
            <a:r>
              <a:rPr lang="ru-RU" altLang="ru-RU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энергетических потоков)</a:t>
            </a:r>
            <a:endParaRPr lang="en-US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Ознакомиться с базовыми функциональными возможностями комплекса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Научиться администрировать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Ознакомиться с основными принципами и инструментами расчета материальных балансов</a:t>
            </a:r>
          </a:p>
        </p:txBody>
      </p:sp>
      <p:pic>
        <p:nvPicPr>
          <p:cNvPr id="2051" name="Picture 3" descr="C:\Users\Asus\Desktop\о компании_презентация\кнопк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9842" y="-138130"/>
            <a:ext cx="4000598" cy="39924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83563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1143000" y="-1"/>
            <a:ext cx="6858000" cy="769144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Разработка шаблонов элементов. Атрибуты шаблонов.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9"/>
          <p:cNvSpPr>
            <a:spLocks noGrp="1" noChangeArrowheads="1"/>
          </p:cNvSpPr>
          <p:nvPr>
            <p:ph idx="1"/>
          </p:nvPr>
        </p:nvSpPr>
        <p:spPr>
          <a:xfrm>
            <a:off x="1373175" y="769143"/>
            <a:ext cx="6627826" cy="1890780"/>
          </a:xfrm>
        </p:spPr>
        <p:txBody>
          <a:bodyPr/>
          <a:lstStyle/>
          <a:p>
            <a:pPr eaLnBrk="1" hangingPunct="1"/>
            <a:r>
              <a:rPr lang="ru-RU" sz="1500" dirty="0">
                <a:solidFill>
                  <a:srgbClr val="4D4D4D"/>
                </a:solidFill>
              </a:rPr>
              <a:t>	</a:t>
            </a:r>
            <a:r>
              <a:rPr lang="ru-RU" sz="1800" dirty="0">
                <a:solidFill>
                  <a:srgbClr val="4D4D4D"/>
                </a:solidFill>
              </a:rPr>
              <a:t>Шаблон содержит атрибуты, каждый из которых определяется параметрами</a:t>
            </a:r>
            <a:r>
              <a:rPr lang="en-US" sz="1800" dirty="0">
                <a:solidFill>
                  <a:srgbClr val="4D4D4D"/>
                </a:solidFill>
              </a:rPr>
              <a:t>:</a:t>
            </a:r>
          </a:p>
          <a:p>
            <a:pPr lvl="1" eaLnBrk="1" hangingPunct="1"/>
            <a:r>
              <a:rPr lang="ru-RU" sz="1200" dirty="0">
                <a:solidFill>
                  <a:srgbClr val="4D4D4D"/>
                </a:solidFill>
              </a:rPr>
              <a:t>Название;</a:t>
            </a:r>
          </a:p>
          <a:p>
            <a:pPr lvl="1" eaLnBrk="1" hangingPunct="1"/>
            <a:r>
              <a:rPr lang="ru-RU" sz="1200" dirty="0">
                <a:solidFill>
                  <a:srgbClr val="4D4D4D"/>
                </a:solidFill>
              </a:rPr>
              <a:t>Описание;</a:t>
            </a:r>
          </a:p>
          <a:p>
            <a:pPr lvl="1" eaLnBrk="1" hangingPunct="1"/>
            <a:r>
              <a:rPr lang="ru-RU" sz="1200" dirty="0">
                <a:solidFill>
                  <a:srgbClr val="4D4D4D"/>
                </a:solidFill>
              </a:rPr>
              <a:t>Ед. измерения;</a:t>
            </a:r>
            <a:endParaRPr lang="en-US" sz="1200" dirty="0">
              <a:solidFill>
                <a:srgbClr val="4D4D4D"/>
              </a:solidFill>
            </a:endParaRPr>
          </a:p>
          <a:p>
            <a:pPr lvl="1" eaLnBrk="1" hangingPunct="1"/>
            <a:r>
              <a:rPr lang="ru-RU" sz="1200" dirty="0">
                <a:solidFill>
                  <a:srgbClr val="4D4D4D"/>
                </a:solidFill>
              </a:rPr>
              <a:t>Тип значения;</a:t>
            </a:r>
          </a:p>
          <a:p>
            <a:pPr lvl="1" eaLnBrk="1" hangingPunct="1"/>
            <a:r>
              <a:rPr lang="ru-RU" sz="1200" dirty="0">
                <a:solidFill>
                  <a:srgbClr val="4D4D4D"/>
                </a:solidFill>
              </a:rPr>
              <a:t>Источник данных;</a:t>
            </a:r>
            <a:endParaRPr lang="en-US" sz="1200" dirty="0">
              <a:solidFill>
                <a:srgbClr val="4D4D4D"/>
              </a:solidFill>
            </a:endParaRPr>
          </a:p>
          <a:p>
            <a:pPr lvl="1" eaLnBrk="1" hangingPunct="1"/>
            <a:r>
              <a:rPr lang="ru-RU" sz="1200" dirty="0">
                <a:solidFill>
                  <a:srgbClr val="4D4D4D"/>
                </a:solidFill>
              </a:rPr>
              <a:t>Категории.</a:t>
            </a:r>
            <a:endParaRPr lang="en-US" sz="1200" dirty="0">
              <a:solidFill>
                <a:srgbClr val="4D4D4D"/>
              </a:solidFill>
            </a:endParaRPr>
          </a:p>
          <a:p>
            <a:pPr marL="400050" indent="-400050">
              <a:lnSpc>
                <a:spcPct val="140000"/>
              </a:lnSpc>
              <a:buNone/>
            </a:pPr>
            <a:endParaRPr lang="en-US" sz="1500" dirty="0">
              <a:solidFill>
                <a:srgbClr val="4D4D4D"/>
              </a:solidFill>
            </a:endParaRPr>
          </a:p>
        </p:txBody>
      </p:sp>
      <p:pic>
        <p:nvPicPr>
          <p:cNvPr id="8" name="Рисунок 7"/>
          <p:cNvPicPr>
            <a:picLocks noChangeAspect="1"/>
          </p:cNvPicPr>
          <p:nvPr/>
        </p:nvPicPr>
        <p:blipFill rotWithShape="1">
          <a:blip r:embed="rId4"/>
          <a:srcRect l="16425" t="13429" r="378" b="44250"/>
          <a:stretch/>
        </p:blipFill>
        <p:spPr>
          <a:xfrm>
            <a:off x="3563887" y="1379809"/>
            <a:ext cx="4402241" cy="1434333"/>
          </a:xfrm>
          <a:prstGeom prst="rect">
            <a:avLst/>
          </a:prstGeom>
          <a:ln>
            <a:noFill/>
            <a:prstDash val="solid"/>
          </a:ln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73174" y="3162809"/>
            <a:ext cx="6364704" cy="1566846"/>
          </a:xfrm>
          <a:prstGeom prst="rect">
            <a:avLst/>
          </a:prstGeom>
        </p:spPr>
      </p:pic>
      <p:sp>
        <p:nvSpPr>
          <p:cNvPr id="12" name="Rectangle 9"/>
          <p:cNvSpPr txBox="1">
            <a:spLocks noChangeArrowheads="1"/>
          </p:cNvSpPr>
          <p:nvPr/>
        </p:nvSpPr>
        <p:spPr bwMode="auto">
          <a:xfrm>
            <a:off x="1272463" y="2868561"/>
            <a:ext cx="6728537" cy="41612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sz="1050" kern="0" dirty="0">
                <a:solidFill>
                  <a:srgbClr val="4D4D4D"/>
                </a:solidFill>
              </a:rPr>
              <a:t>	</a:t>
            </a:r>
            <a:r>
              <a:rPr lang="ru-RU" sz="1200" kern="0" dirty="0">
                <a:solidFill>
                  <a:srgbClr val="4D4D4D"/>
                </a:solidFill>
              </a:rPr>
              <a:t>Обязательные атрибуты шаблона структурного элемента </a:t>
            </a:r>
            <a:r>
              <a:rPr lang="ru-RU" sz="1200" kern="0" dirty="0" err="1">
                <a:solidFill>
                  <a:srgbClr val="4D4D4D"/>
                </a:solidFill>
              </a:rPr>
              <a:t>SF_StructureItemTemplate</a:t>
            </a:r>
            <a:r>
              <a:rPr lang="ru-RU" sz="1200" kern="0" dirty="0">
                <a:solidFill>
                  <a:srgbClr val="4D4D4D"/>
                </a:solidFill>
              </a:rPr>
              <a:t>:</a:t>
            </a:r>
            <a:endParaRPr lang="en-US" sz="1050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749425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1143000" y="-1"/>
            <a:ext cx="6858000" cy="769144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Разработка шаблонов элементов. Атрибуты шаблонов.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513247" y="705816"/>
            <a:ext cx="79246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350" b="1" dirty="0">
                <a:solidFill>
                  <a:srgbClr val="5F5F5F"/>
                </a:solidFill>
              </a:rPr>
              <a:t>Ёмкость</a:t>
            </a:r>
          </a:p>
        </p:txBody>
      </p:sp>
      <p:sp>
        <p:nvSpPr>
          <p:cNvPr id="10" name="Прямоугольник 9"/>
          <p:cNvSpPr/>
          <p:nvPr/>
        </p:nvSpPr>
        <p:spPr>
          <a:xfrm>
            <a:off x="5361799" y="698196"/>
            <a:ext cx="1134541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350" b="1" dirty="0">
                <a:solidFill>
                  <a:srgbClr val="5F5F5F"/>
                </a:solidFill>
              </a:rPr>
              <a:t>Измеритель </a:t>
            </a:r>
          </a:p>
        </p:txBody>
      </p:sp>
      <p:sp>
        <p:nvSpPr>
          <p:cNvPr id="11" name="Прямоугольник 10"/>
          <p:cNvSpPr/>
          <p:nvPr/>
        </p:nvSpPr>
        <p:spPr>
          <a:xfrm>
            <a:off x="2606146" y="2502139"/>
            <a:ext cx="562013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350" b="1" dirty="0">
                <a:solidFill>
                  <a:srgbClr val="5F5F5F"/>
                </a:solidFill>
              </a:rPr>
              <a:t>Узел </a:t>
            </a:r>
          </a:p>
        </p:txBody>
      </p:sp>
      <p:sp>
        <p:nvSpPr>
          <p:cNvPr id="13" name="Прямоугольник 12"/>
          <p:cNvSpPr/>
          <p:nvPr/>
        </p:nvSpPr>
        <p:spPr>
          <a:xfrm>
            <a:off x="5632234" y="1858782"/>
            <a:ext cx="668196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350" b="1" dirty="0">
                <a:solidFill>
                  <a:srgbClr val="5F5F5F"/>
                </a:solidFill>
              </a:rPr>
              <a:t>Поток </a:t>
            </a:r>
          </a:p>
        </p:txBody>
      </p:sp>
      <p:sp>
        <p:nvSpPr>
          <p:cNvPr id="14" name="Прямоугольник 13"/>
          <p:cNvSpPr/>
          <p:nvPr/>
        </p:nvSpPr>
        <p:spPr>
          <a:xfrm>
            <a:off x="5558754" y="3091038"/>
            <a:ext cx="97251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350" b="1" dirty="0">
                <a:solidFill>
                  <a:srgbClr val="5F5F5F"/>
                </a:solidFill>
              </a:rPr>
              <a:t>Установка </a:t>
            </a: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42859" y="890791"/>
            <a:ext cx="2386013" cy="1650206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78579" y="2695512"/>
            <a:ext cx="2350294" cy="1143000"/>
          </a:xfrm>
          <a:prstGeom prst="rect">
            <a:avLst/>
          </a:prstGeom>
        </p:spPr>
      </p:pic>
      <p:pic>
        <p:nvPicPr>
          <p:cNvPr id="17" name="Рисунок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44214" y="882751"/>
            <a:ext cx="2464594" cy="992981"/>
          </a:xfrm>
          <a:prstGeom prst="rect">
            <a:avLst/>
          </a:prstGeom>
        </p:spPr>
      </p:pic>
      <p:pic>
        <p:nvPicPr>
          <p:cNvPr id="18" name="Рисунок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4214" y="2053297"/>
            <a:ext cx="2486025" cy="1042988"/>
          </a:xfrm>
          <a:prstGeom prst="rect">
            <a:avLst/>
          </a:prstGeom>
        </p:spPr>
      </p:pic>
      <p:pic>
        <p:nvPicPr>
          <p:cNvPr id="19" name="Рисунок 1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44214" y="3320542"/>
            <a:ext cx="2514600" cy="1100138"/>
          </a:xfrm>
          <a:prstGeom prst="rect">
            <a:avLst/>
          </a:prstGeom>
        </p:spPr>
      </p:pic>
      <p:sp>
        <p:nvSpPr>
          <p:cNvPr id="21" name="Прямоугольник 20"/>
          <p:cNvSpPr/>
          <p:nvPr/>
        </p:nvSpPr>
        <p:spPr>
          <a:xfrm>
            <a:off x="1849068" y="3794262"/>
            <a:ext cx="2033570" cy="30008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ru-RU" sz="1350" b="1" dirty="0">
                <a:solidFill>
                  <a:srgbClr val="5F5F5F"/>
                </a:solidFill>
              </a:rPr>
              <a:t>Точка приемки/отгрузки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78578" y="4010018"/>
            <a:ext cx="2328863" cy="864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90226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1143000" y="-1"/>
            <a:ext cx="6858000" cy="769144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Разработка шаблонов элементов. Шаблон операций.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Прямоугольник 8"/>
          <p:cNvSpPr/>
          <p:nvPr/>
        </p:nvSpPr>
        <p:spPr>
          <a:xfrm>
            <a:off x="2988059" y="769143"/>
            <a:ext cx="3286125" cy="3000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sz="1350" b="1" dirty="0" err="1">
                <a:solidFill>
                  <a:srgbClr val="5F5F5F"/>
                </a:solidFill>
              </a:rPr>
              <a:t>SF_TransferTemplate</a:t>
            </a:r>
            <a:endParaRPr lang="ru-RU" sz="1350" b="1" dirty="0">
              <a:solidFill>
                <a:srgbClr val="5F5F5F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059" y="1025367"/>
            <a:ext cx="3286125" cy="1664494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92385" y="2662660"/>
            <a:ext cx="5877473" cy="2153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434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1143000" y="-1"/>
            <a:ext cx="6858000" cy="769144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Разработка шаблонов элементов. Порты.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9"/>
          <p:cNvSpPr>
            <a:spLocks noGrp="1" noChangeArrowheads="1"/>
          </p:cNvSpPr>
          <p:nvPr>
            <p:ph idx="1"/>
          </p:nvPr>
        </p:nvSpPr>
        <p:spPr>
          <a:xfrm>
            <a:off x="1373175" y="769143"/>
            <a:ext cx="6627826" cy="1890780"/>
          </a:xfrm>
        </p:spPr>
        <p:txBody>
          <a:bodyPr/>
          <a:lstStyle/>
          <a:p>
            <a:pPr eaLnBrk="1" hangingPunct="1"/>
            <a:r>
              <a:rPr lang="ru-RU" sz="1500" dirty="0">
                <a:solidFill>
                  <a:srgbClr val="4D4D4D"/>
                </a:solidFill>
              </a:rPr>
              <a:t>	</a:t>
            </a:r>
            <a:r>
              <a:rPr lang="ru-RU" sz="1800" dirty="0">
                <a:solidFill>
                  <a:srgbClr val="4D4D4D"/>
                </a:solidFill>
              </a:rPr>
              <a:t>Элементы в модели соединяются между собой через порты. В шаблоне определяется перечень портов, для каждого из которых назначается:</a:t>
            </a:r>
          </a:p>
          <a:p>
            <a:pPr lvl="1" eaLnBrk="1" hangingPunct="1"/>
            <a:r>
              <a:rPr lang="ru-RU" sz="1200" dirty="0">
                <a:solidFill>
                  <a:srgbClr val="4D4D4D"/>
                </a:solidFill>
              </a:rPr>
              <a:t>тип порта </a:t>
            </a:r>
            <a:r>
              <a:rPr lang="en-US" sz="1200" dirty="0">
                <a:solidFill>
                  <a:srgbClr val="4D4D4D"/>
                </a:solidFill>
              </a:rPr>
              <a:t>(Input, Output, Undirected)</a:t>
            </a:r>
            <a:r>
              <a:rPr lang="ru-RU" sz="1200" dirty="0">
                <a:solidFill>
                  <a:srgbClr val="4D4D4D"/>
                </a:solidFill>
              </a:rPr>
              <a:t>;</a:t>
            </a:r>
          </a:p>
          <a:p>
            <a:pPr lvl="1" eaLnBrk="1" hangingPunct="1"/>
            <a:r>
              <a:rPr lang="ru-RU" sz="1200" dirty="0">
                <a:solidFill>
                  <a:srgbClr val="4D4D4D"/>
                </a:solidFill>
              </a:rPr>
              <a:t>разрешенные шаблоны элементов для подключения к этому порту;</a:t>
            </a:r>
          </a:p>
          <a:p>
            <a:pPr lvl="1" eaLnBrk="1" hangingPunct="1"/>
            <a:r>
              <a:rPr lang="ru-RU" sz="1200" dirty="0">
                <a:solidFill>
                  <a:srgbClr val="4D4D4D"/>
                </a:solidFill>
              </a:rPr>
              <a:t>максимальное количество соединений для этого порта.</a:t>
            </a:r>
            <a:endParaRPr lang="en-US" sz="1200" dirty="0">
              <a:solidFill>
                <a:srgbClr val="4D4D4D"/>
              </a:solidFill>
            </a:endParaRPr>
          </a:p>
        </p:txBody>
      </p:sp>
      <p:pic>
        <p:nvPicPr>
          <p:cNvPr id="9" name="Рисунок 8"/>
          <p:cNvPicPr>
            <a:picLocks noChangeAspect="1"/>
          </p:cNvPicPr>
          <p:nvPr/>
        </p:nvPicPr>
        <p:blipFill rotWithShape="1">
          <a:blip r:embed="rId4"/>
          <a:srcRect l="37242" t="26616" r="1423" b="49157"/>
          <a:stretch/>
        </p:blipFill>
        <p:spPr>
          <a:xfrm>
            <a:off x="1326411" y="2580534"/>
            <a:ext cx="6507535" cy="1461949"/>
          </a:xfrm>
          <a:prstGeom prst="rect">
            <a:avLst/>
          </a:prstGeom>
          <a:ln>
            <a:noFill/>
            <a:prstDash val="solid"/>
          </a:ln>
        </p:spPr>
      </p:pic>
    </p:spTree>
    <p:extLst>
      <p:ext uri="{BB962C8B-B14F-4D97-AF65-F5344CB8AC3E}">
        <p14:creationId xmlns:p14="http://schemas.microsoft.com/office/powerpoint/2010/main" val="98009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Таблица продуктов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9"/>
          <p:cNvSpPr txBox="1">
            <a:spLocks noChangeArrowheads="1"/>
          </p:cNvSpPr>
          <p:nvPr/>
        </p:nvSpPr>
        <p:spPr bwMode="auto">
          <a:xfrm>
            <a:off x="1349829" y="1272778"/>
            <a:ext cx="2716188" cy="15115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sz="1500" kern="0" dirty="0">
                <a:solidFill>
                  <a:srgbClr val="4D4D4D"/>
                </a:solidFill>
              </a:rPr>
              <a:t>Перечень полей таблицы </a:t>
            </a:r>
            <a:r>
              <a:rPr lang="en-US" sz="1500" kern="0" dirty="0" err="1">
                <a:solidFill>
                  <a:srgbClr val="4D4D4D"/>
                </a:solidFill>
              </a:rPr>
              <a:t>SF_Material</a:t>
            </a:r>
            <a:r>
              <a:rPr lang="ru-RU" sz="1500" kern="0" dirty="0">
                <a:solidFill>
                  <a:srgbClr val="4D4D4D"/>
                </a:solidFill>
              </a:rPr>
              <a:t> </a:t>
            </a:r>
            <a:r>
              <a:rPr lang="en-US" sz="1500" kern="0" dirty="0">
                <a:solidFill>
                  <a:srgbClr val="4D4D4D"/>
                </a:solidFill>
              </a:rPr>
              <a:t>Table</a:t>
            </a:r>
            <a:r>
              <a:rPr lang="ru-RU" sz="1500" kern="0" dirty="0">
                <a:solidFill>
                  <a:srgbClr val="4D4D4D"/>
                </a:solidFill>
              </a:rPr>
              <a:t>:</a:t>
            </a:r>
            <a:endParaRPr lang="en-US" sz="1200" kern="0" dirty="0">
              <a:solidFill>
                <a:srgbClr val="4D4D4D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018" y="697707"/>
            <a:ext cx="3641723" cy="2086579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08181" y="2789187"/>
            <a:ext cx="5275905" cy="2026653"/>
          </a:xfrm>
          <a:prstGeom prst="rect">
            <a:avLst/>
          </a:prstGeom>
        </p:spPr>
      </p:pic>
      <p:sp>
        <p:nvSpPr>
          <p:cNvPr id="9" name="Rectangle 9"/>
          <p:cNvSpPr txBox="1">
            <a:spLocks noChangeArrowheads="1"/>
          </p:cNvSpPr>
          <p:nvPr/>
        </p:nvSpPr>
        <p:spPr bwMode="auto">
          <a:xfrm>
            <a:off x="1143000" y="3511769"/>
            <a:ext cx="1407073" cy="1396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sz="1500" kern="0" dirty="0">
                <a:solidFill>
                  <a:srgbClr val="4D4D4D"/>
                </a:solidFill>
              </a:rPr>
              <a:t>Наполнение таблицы:</a:t>
            </a:r>
            <a:endParaRPr lang="en-US" sz="1200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2978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21581" y="624714"/>
            <a:ext cx="6700838" cy="3752729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8CC63F"/>
                </a:solidFill>
              </a:rPr>
              <a:t>Практика – </a:t>
            </a:r>
            <a:r>
              <a:rPr lang="ru-RU" dirty="0" smtClean="0">
                <a:solidFill>
                  <a:srgbClr val="8CC63F"/>
                </a:solidFill>
              </a:rPr>
              <a:t>Лабораторная работа №1</a:t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>
                <a:solidFill>
                  <a:srgbClr val="8CC63F"/>
                </a:solidFill>
              </a:rPr>
              <a:t/>
            </a:r>
            <a:br>
              <a:rPr lang="ru-RU" dirty="0">
                <a:solidFill>
                  <a:srgbClr val="8CC63F"/>
                </a:solidFill>
              </a:rPr>
            </a:b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3673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День</a:t>
            </a:r>
            <a:r>
              <a:rPr lang="ru-RU" dirty="0" smtClean="0"/>
              <a:t>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Теория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Теория по расчету материальных балансов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Классический расчет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Баланс в ограничениях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Понятие </a:t>
            </a:r>
            <a:r>
              <a:rPr lang="ru-RU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датареференсов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Источники данных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Основные принципы моделирования</a:t>
            </a: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9523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День</a:t>
            </a:r>
            <a:r>
              <a:rPr lang="ru-RU" dirty="0" smtClean="0"/>
              <a:t> 2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Практика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Разработка модели в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I-DS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/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P (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часть2)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атрибутов для классического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солвера</a:t>
            </a:r>
            <a:endParaRPr lang="ru-RU" sz="10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</a:t>
            </a:r>
            <a:r>
              <a:rPr lang="ru-RU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датареференсов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элементов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Создание элементов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Групповое редактирование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соединений элементов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5618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64494" y="1453114"/>
            <a:ext cx="5829300" cy="2608622"/>
          </a:xfrm>
        </p:spPr>
        <p:txBody>
          <a:bodyPr>
            <a:normAutofit/>
          </a:bodyPr>
          <a:lstStyle/>
          <a:p>
            <a:pPr algn="ctr"/>
            <a:r>
              <a:rPr lang="ru-RU" sz="3200" dirty="0">
                <a:solidFill>
                  <a:schemeClr val="tx1"/>
                </a:solidFill>
              </a:rPr>
              <a:t>раздел </a:t>
            </a:r>
            <a:r>
              <a:rPr lang="ru-RU" sz="3200" dirty="0" smtClean="0">
                <a:solidFill>
                  <a:schemeClr val="tx1"/>
                </a:solidFill>
              </a:rPr>
              <a:t>4. </a:t>
            </a:r>
            <a:r>
              <a:rPr lang="ru-RU" sz="3200" dirty="0">
                <a:solidFill>
                  <a:schemeClr val="tx1"/>
                </a:solidFill>
              </a:rPr>
              <a:t/>
            </a:r>
            <a:br>
              <a:rPr lang="ru-RU" sz="3200" dirty="0">
                <a:solidFill>
                  <a:schemeClr val="tx1"/>
                </a:solidFill>
              </a:rPr>
            </a:br>
            <a:r>
              <a:rPr lang="ru-RU" sz="3200" dirty="0">
                <a:solidFill>
                  <a:srgbClr val="92D050"/>
                </a:solidFill>
              </a:rPr>
              <a:t>МИ 3534-2015 ГСИ: Методика расчета материальных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76727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/>
              <a:t>МИ </a:t>
            </a:r>
            <a:r>
              <a:rPr lang="ru-RU" dirty="0" smtClean="0"/>
              <a:t>3534-2015 ГСИ: </a:t>
            </a:r>
            <a:r>
              <a:rPr lang="ru-RU" dirty="0"/>
              <a:t>Методика расчета материальных (массовых) балансов в сложных измерительных системах</a:t>
            </a: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4523640" y="843558"/>
            <a:ext cx="4608512" cy="4299942"/>
          </a:xfrm>
          <a:prstGeom prst="rect">
            <a:avLst/>
          </a:prstGeom>
        </p:spPr>
        <p:txBody>
          <a:bodyPr/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b="1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РАЗРАБОТАНА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Обществом с ограниченной ответственностью «</a:t>
            </a:r>
            <a:r>
              <a:rPr lang="ru-RU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ИндаСофт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» (ООО «</a:t>
            </a:r>
            <a:r>
              <a:rPr lang="ru-RU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ИндаСофт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»)</a:t>
            </a:r>
            <a:r>
              <a:rPr lang="ru-RU" altLang="ru-RU" b="1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b="1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ИСПОЛНИТЕЛИ 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Левин И.К. – научный сотрудник НИОКР 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Резников М.Б. – ведущий специалист НИОКР 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Галковская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Л.Е. – ведущий инженер НИОКР 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b="1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УТВЕРЖДЕНА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ФГУП «ВНИИМС» 28 сентября 2015 г.</a:t>
            </a:r>
            <a:r>
              <a:rPr lang="ru-RU" altLang="ru-RU" b="1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b="1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ЗАРЕГИСТРИРОВАНА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ФГУП «ВНИИМС» 28 сентября 2015 г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.</a:t>
            </a: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475" y="843558"/>
            <a:ext cx="4054165" cy="3998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5530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Ваши цели?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Ваша сфера деятельности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Отрасль промышленности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Опыт работы с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</a:p>
          <a:p>
            <a:pPr>
              <a:buClr>
                <a:srgbClr val="009999"/>
              </a:buClr>
              <a:buSzPct val="100000"/>
              <a:defRPr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Опыт работы с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I-DS/P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defRPr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Опыт работы с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PI AF</a:t>
            </a:r>
            <a:endParaRPr lang="en-US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altLang="ru-RU" sz="1800" dirty="0"/>
              <a:t>Если вы что-то не понимаете - не стесняйтесь, задавайте вопросы</a:t>
            </a:r>
            <a:r>
              <a:rPr lang="en-US" altLang="ru-RU" sz="1800" dirty="0"/>
              <a:t>! </a:t>
            </a: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788119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 </a:t>
            </a:r>
            <a:r>
              <a:rPr lang="ru-RU" dirty="0" smtClean="0"/>
              <a:t>3534-2</a:t>
            </a:r>
            <a:r>
              <a:rPr lang="en-US" dirty="0" smtClean="0"/>
              <a:t>0</a:t>
            </a:r>
            <a:r>
              <a:rPr lang="ru-RU" dirty="0" smtClean="0"/>
              <a:t>15</a:t>
            </a:r>
            <a:r>
              <a:rPr lang="ru-RU" dirty="0"/>
              <a:t>: Содержание методики</a:t>
            </a:r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395536" y="939548"/>
            <a:ext cx="4824536" cy="1848226"/>
          </a:xfrm>
          <a:prstGeom prst="rect">
            <a:avLst/>
          </a:prstGeom>
        </p:spPr>
        <p:txBody>
          <a:bodyPr/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Общие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требования к исходным данным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Структура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модели материальных потоков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Постановка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задачи расчета материального (массового) баланса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Решение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задачи расчета материального (массового)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баланса</a:t>
            </a: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pic>
        <p:nvPicPr>
          <p:cNvPr id="5" name="Picture 3" descr="C:\Users\Asus\Desktop\о компании_презентация\кнопк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167722" y="-52571"/>
            <a:ext cx="4000598" cy="39924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86108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 </a:t>
            </a:r>
            <a:r>
              <a:rPr lang="ru-RU" dirty="0" smtClean="0"/>
              <a:t>3534-2</a:t>
            </a:r>
            <a:r>
              <a:rPr lang="en-US" dirty="0" smtClean="0"/>
              <a:t>0</a:t>
            </a:r>
            <a:r>
              <a:rPr lang="ru-RU" dirty="0" smtClean="0"/>
              <a:t>15</a:t>
            </a:r>
            <a:r>
              <a:rPr lang="ru-RU" dirty="0"/>
              <a:t>: </a:t>
            </a:r>
            <a:r>
              <a:rPr lang="ru-RU" dirty="0" smtClean="0"/>
              <a:t>Общие требования к исходным данным</a:t>
            </a:r>
            <a:endParaRPr lang="ru-RU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395536" y="939548"/>
            <a:ext cx="8352928" cy="3072362"/>
          </a:xfrm>
          <a:prstGeom prst="rect">
            <a:avLst/>
          </a:prstGeom>
        </p:spPr>
        <p:txBody>
          <a:bodyPr/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b="1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Модель материальных потоков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– это набор взаимосвязанных объектов, отражающий движение сырья, компонентов и готовой продукции по предприятию, построенный с целью автоматизированной обработки данных для получения материального баланса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.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Глубина моделирования цехов и установок определяется путем выделения балансовых объектов, которые в модели рассматриваются как «черный ящик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».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В модели учитывается масса продуктов в установках, в том числе в трубопроводах и аппаратах (системах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).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Строгое соблюдение единства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единиц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измерения.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Данные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должны получаться за один и тот же интервал времени – период расчета баланса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015681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МИ 3534-2</a:t>
            </a:r>
            <a:r>
              <a:rPr lang="en-US" dirty="0" smtClean="0"/>
              <a:t>0</a:t>
            </a:r>
            <a:r>
              <a:rPr lang="ru-RU" dirty="0" smtClean="0"/>
              <a:t>15: Структура модели материальных потоков</a:t>
            </a:r>
            <a:endParaRPr lang="ru-RU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676854" y="915566"/>
            <a:ext cx="8352928" cy="3072362"/>
          </a:xfrm>
          <a:prstGeom prst="rect">
            <a:avLst/>
          </a:prstGeom>
        </p:spPr>
        <p:txBody>
          <a:bodyPr/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Основные объекты модели: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Потоки (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FlowTemplate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Измерители (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MeterTemplate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Операции (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SF_TransferTemplate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Узлы:</a:t>
            </a:r>
          </a:p>
          <a:p>
            <a:pPr marL="1185863" lvl="2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Установки (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ProcessTemplate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</a:t>
            </a:r>
          </a:p>
          <a:p>
            <a:pPr marL="1185863" lvl="2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Узлы (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NodeTemplate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</a:t>
            </a:r>
          </a:p>
          <a:p>
            <a:pPr marL="1185863" lvl="2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Резервуары (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TankTemplate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</a:t>
            </a:r>
            <a:endParaRPr lang="en-US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Граничные точки:</a:t>
            </a:r>
          </a:p>
          <a:p>
            <a:pPr marL="1185863" lvl="2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Точки приемки (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RecreiptPointTemplate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</a:t>
            </a:r>
          </a:p>
          <a:p>
            <a:pPr marL="1185863" lvl="2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Точки отгрузки (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ShipmentPointTemplate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)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874369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МИ </a:t>
            </a:r>
            <a:r>
              <a:rPr lang="ru-RU" dirty="0" smtClean="0"/>
              <a:t>3534-2</a:t>
            </a:r>
            <a:r>
              <a:rPr lang="en-US" dirty="0" smtClean="0"/>
              <a:t>0</a:t>
            </a:r>
            <a:r>
              <a:rPr lang="ru-RU" dirty="0" smtClean="0"/>
              <a:t>15</a:t>
            </a:r>
            <a:r>
              <a:rPr lang="ru-RU" dirty="0"/>
              <a:t>: Структура модели материальных потоков</a:t>
            </a:r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/>
          </p:nvPr>
        </p:nvGraphicFramePr>
        <p:xfrm>
          <a:off x="539552" y="915566"/>
          <a:ext cx="7885377" cy="36387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3" name="Visio" r:id="rId4" imgW="14554055" imgH="6715048" progId="Visio.Drawing.15">
                  <p:embed/>
                </p:oleObj>
              </mc:Choice>
              <mc:Fallback>
                <p:oleObj name="Visio" r:id="rId4" imgW="14554055" imgH="6715048" progId="Visio.Drawing.15">
                  <p:embed/>
                  <p:pic>
                    <p:nvPicPr>
                      <p:cNvPr id="4" name="Объект 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539552" y="915566"/>
                        <a:ext cx="7885377" cy="363877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60577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ru-RU" dirty="0"/>
              <a:t>МИ </a:t>
            </a:r>
            <a:r>
              <a:rPr lang="ru-RU" dirty="0" smtClean="0"/>
              <a:t>3534-2</a:t>
            </a:r>
            <a:r>
              <a:rPr lang="en-US" dirty="0" smtClean="0"/>
              <a:t>0</a:t>
            </a:r>
            <a:r>
              <a:rPr lang="ru-RU" dirty="0" smtClean="0"/>
              <a:t>15</a:t>
            </a:r>
            <a:r>
              <a:rPr lang="ru-RU" dirty="0"/>
              <a:t>: </a:t>
            </a:r>
            <a:r>
              <a:rPr lang="ru-RU" dirty="0" smtClean="0"/>
              <a:t>Классификация потоков</a:t>
            </a:r>
            <a:endParaRPr lang="ru-RU" dirty="0"/>
          </a:p>
        </p:txBody>
      </p:sp>
      <p:sp>
        <p:nvSpPr>
          <p:cNvPr id="18" name="TextBox 17"/>
          <p:cNvSpPr txBox="1"/>
          <p:nvPr/>
        </p:nvSpPr>
        <p:spPr>
          <a:xfrm>
            <a:off x="9310710" y="2335406"/>
            <a:ext cx="35719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400" dirty="0"/>
              <a:t>, </a:t>
            </a:r>
            <a:endParaRPr lang="ru-RU" sz="2000" dirty="0"/>
          </a:p>
        </p:txBody>
      </p:sp>
      <p:pic>
        <p:nvPicPr>
          <p:cNvPr id="29" name="Рисунок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9592" y="833065"/>
            <a:ext cx="6487182" cy="2251697"/>
          </a:xfrm>
          <a:prstGeom prst="rect">
            <a:avLst/>
          </a:prstGeom>
        </p:spPr>
      </p:pic>
      <p:sp>
        <p:nvSpPr>
          <p:cNvPr id="30" name="Скругленная прямоугольная выноска 29"/>
          <p:cNvSpPr/>
          <p:nvPr/>
        </p:nvSpPr>
        <p:spPr>
          <a:xfrm>
            <a:off x="251520" y="263984"/>
            <a:ext cx="2160240" cy="1019459"/>
          </a:xfrm>
          <a:prstGeom prst="wedgeRoundRectCallout">
            <a:avLst>
              <a:gd name="adj1" fmla="val 17970"/>
              <a:gd name="adj2" fmla="val 87040"/>
              <a:gd name="adj3" fmla="val 16667"/>
            </a:avLst>
          </a:prstGeom>
          <a:solidFill>
            <a:srgbClr val="FFFFCC"/>
          </a:solidFill>
          <a:ln w="25400" cap="flat" cmpd="sng" algn="ctr">
            <a:solidFill>
              <a:srgbClr val="33CCFF">
                <a:shade val="50000"/>
              </a:srgbClr>
            </a:solidFill>
            <a:prstDash val="solid"/>
          </a:ln>
          <a:effectLst/>
        </p:spPr>
        <p:txBody>
          <a:bodyPr rtlCol="0" anchor="ctr"/>
          <a:lstStyle/>
          <a:p>
            <a:pPr fontAlgn="auto">
              <a:spcBef>
                <a:spcPts val="0"/>
              </a:spcBef>
              <a:spcAft>
                <a:spcPts val="0"/>
              </a:spcAft>
            </a:pPr>
            <a:r>
              <a:rPr lang="ru-RU" sz="1400" kern="0" dirty="0">
                <a:solidFill>
                  <a:srgbClr val="000000"/>
                </a:solidFill>
                <a:latin typeface="Arial"/>
              </a:rPr>
              <a:t>Либо потоки коммерческого учета, либо особо точно измеренные</a:t>
            </a:r>
          </a:p>
        </p:txBody>
      </p:sp>
      <p:pic>
        <p:nvPicPr>
          <p:cNvPr id="31" name="Рисунок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3728" y="3147814"/>
            <a:ext cx="4608512" cy="186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9890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664494" y="1453114"/>
            <a:ext cx="5829300" cy="2608622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 smtClean="0">
                <a:solidFill>
                  <a:schemeClr val="tx1"/>
                </a:solidFill>
              </a:rPr>
              <a:t>Раздел </a:t>
            </a:r>
            <a:r>
              <a:rPr lang="ru-RU" dirty="0">
                <a:solidFill>
                  <a:schemeClr val="tx1"/>
                </a:solidFill>
              </a:rPr>
              <a:t>5</a:t>
            </a:r>
            <a:r>
              <a:rPr lang="ru-RU" dirty="0" smtClean="0">
                <a:solidFill>
                  <a:schemeClr val="tx1"/>
                </a:solidFill>
              </a:rPr>
              <a:t>. </a:t>
            </a:r>
            <a:r>
              <a:rPr lang="ru-RU" dirty="0" smtClean="0">
                <a:solidFill>
                  <a:srgbClr val="8CC63F"/>
                </a:solidFill>
              </a:rPr>
              <a:t/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 smtClean="0">
                <a:solidFill>
                  <a:srgbClr val="8CC63F"/>
                </a:solidFill>
              </a:rPr>
              <a:t>Введение </a:t>
            </a:r>
            <a:r>
              <a:rPr lang="ru-RU" dirty="0">
                <a:solidFill>
                  <a:srgbClr val="8CC63F"/>
                </a:solidFill>
              </a:rPr>
              <a:t>в идеологию бизнес задачи согласования материальных балансов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6928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Прямоугольник 3"/>
          <p:cNvSpPr>
            <a:spLocks noChangeArrowheads="1"/>
          </p:cNvSpPr>
          <p:nvPr/>
        </p:nvSpPr>
        <p:spPr bwMode="auto">
          <a:xfrm>
            <a:off x="1307306" y="150017"/>
            <a:ext cx="6693695" cy="507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04800" lvl="1" indent="-214313">
              <a:spcBef>
                <a:spcPct val="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2700" b="1" dirty="0">
                <a:solidFill>
                  <a:srgbClr val="8CC63F"/>
                </a:solidFill>
              </a:rPr>
              <a:t>Материальный баланс</a:t>
            </a:r>
          </a:p>
        </p:txBody>
      </p:sp>
      <p:sp>
        <p:nvSpPr>
          <p:cNvPr id="11267" name="Прямоугольник 5"/>
          <p:cNvSpPr>
            <a:spLocks noChangeArrowheads="1"/>
          </p:cNvSpPr>
          <p:nvPr/>
        </p:nvSpPr>
        <p:spPr bwMode="auto">
          <a:xfrm>
            <a:off x="1371600" y="784623"/>
            <a:ext cx="6436519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/>
            <a:r>
              <a:rPr lang="ru-RU" sz="1875" b="1" dirty="0">
                <a:solidFill>
                  <a:srgbClr val="5F5F5F"/>
                </a:solidFill>
              </a:rPr>
              <a:t>В основе МБ лежит закон сохранения массы:</a:t>
            </a:r>
          </a:p>
          <a:p>
            <a:pPr algn="just"/>
            <a:r>
              <a:rPr lang="ru-RU" sz="1875" b="1" dirty="0">
                <a:solidFill>
                  <a:srgbClr val="5F5F5F"/>
                </a:solidFill>
              </a:rPr>
              <a:t>Общая масса (вес) веществ, вступающих в реакцию, равна общей массе (весу) продуктов реакции</a:t>
            </a:r>
            <a:r>
              <a:rPr lang="ru-RU" sz="1875" dirty="0">
                <a:solidFill>
                  <a:srgbClr val="5F5F5F"/>
                </a:solidFill>
              </a:rPr>
              <a:t>. </a:t>
            </a:r>
          </a:p>
          <a:p>
            <a:pPr algn="just"/>
            <a:r>
              <a:rPr lang="ru-RU" sz="1575" dirty="0">
                <a:solidFill>
                  <a:srgbClr val="5F5F5F"/>
                </a:solidFill>
              </a:rPr>
              <a:t>Этот закон был открыт М. В. Ломоносовым в 1748. </a:t>
            </a:r>
          </a:p>
        </p:txBody>
      </p:sp>
      <p:grpSp>
        <p:nvGrpSpPr>
          <p:cNvPr id="14" name="Группа 13"/>
          <p:cNvGrpSpPr/>
          <p:nvPr/>
        </p:nvGrpSpPr>
        <p:grpSpPr>
          <a:xfrm>
            <a:off x="2558654" y="2120503"/>
            <a:ext cx="4026694" cy="1534715"/>
            <a:chOff x="2432049" y="2827337"/>
            <a:chExt cx="5368925" cy="2046287"/>
          </a:xfrm>
        </p:grpSpPr>
        <p:pic>
          <p:nvPicPr>
            <p:cNvPr id="16387" name="Picture 32"/>
            <p:cNvPicPr>
              <a:picLocks noChangeAspect="1" noChangeArrowheads="1"/>
            </p:cNvPicPr>
            <p:nvPr/>
          </p:nvPicPr>
          <p:blipFill>
            <a:blip r:embed="rId3" cstate="print"/>
            <a:srcRect r="4874" b="2470"/>
            <a:stretch>
              <a:fillRect/>
            </a:stretch>
          </p:blipFill>
          <p:spPr bwMode="auto">
            <a:xfrm>
              <a:off x="3975099" y="2827337"/>
              <a:ext cx="1655763" cy="20462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>
              <a:outerShdw dist="17961" dir="2700000" algn="ctr" rotWithShape="0">
                <a:srgbClr val="1F3D99">
                  <a:alpha val="74997"/>
                </a:srgbClr>
              </a:outerShdw>
            </a:effectLst>
          </p:spPr>
        </p:pic>
        <p:sp>
          <p:nvSpPr>
            <p:cNvPr id="8" name="Стрелка вправо 7"/>
            <p:cNvSpPr/>
            <p:nvPr/>
          </p:nvSpPr>
          <p:spPr bwMode="auto">
            <a:xfrm>
              <a:off x="2432049" y="3771899"/>
              <a:ext cx="1770063" cy="406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sp>
          <p:nvSpPr>
            <p:cNvPr id="9" name="Стрелка вправо 8"/>
            <p:cNvSpPr/>
            <p:nvPr/>
          </p:nvSpPr>
          <p:spPr bwMode="auto">
            <a:xfrm>
              <a:off x="5943599" y="3717924"/>
              <a:ext cx="1670050" cy="406400"/>
            </a:xfrm>
            <a:prstGeom prst="right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pic>
          <p:nvPicPr>
            <p:cNvPr id="11271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3044824" y="3613149"/>
              <a:ext cx="677863" cy="612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11272" name="Picture 2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6180137" y="3546474"/>
              <a:ext cx="677862" cy="6111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1273" name="TextBox 32"/>
            <p:cNvSpPr txBox="1">
              <a:spLocks noChangeArrowheads="1"/>
            </p:cNvSpPr>
            <p:nvPr/>
          </p:nvSpPr>
          <p:spPr bwMode="auto">
            <a:xfrm>
              <a:off x="2706688" y="3181349"/>
              <a:ext cx="1509712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b="1" dirty="0">
                  <a:solidFill>
                    <a:srgbClr val="FF0000"/>
                  </a:solidFill>
                </a:rPr>
                <a:t>102 т.</a:t>
              </a:r>
            </a:p>
          </p:txBody>
        </p:sp>
        <p:sp>
          <p:nvSpPr>
            <p:cNvPr id="11274" name="TextBox 33"/>
            <p:cNvSpPr txBox="1">
              <a:spLocks noChangeArrowheads="1"/>
            </p:cNvSpPr>
            <p:nvPr/>
          </p:nvSpPr>
          <p:spPr bwMode="auto">
            <a:xfrm>
              <a:off x="5841999" y="3165474"/>
              <a:ext cx="150971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b="1" dirty="0">
                  <a:solidFill>
                    <a:srgbClr val="FF0000"/>
                  </a:solidFill>
                </a:rPr>
                <a:t>102 т.</a:t>
              </a:r>
            </a:p>
          </p:txBody>
        </p:sp>
        <p:sp>
          <p:nvSpPr>
            <p:cNvPr id="11275" name="TextBox 35"/>
            <p:cNvSpPr txBox="1">
              <a:spLocks noChangeArrowheads="1"/>
            </p:cNvSpPr>
            <p:nvPr/>
          </p:nvSpPr>
          <p:spPr bwMode="auto">
            <a:xfrm>
              <a:off x="2590800" y="4148137"/>
              <a:ext cx="1509713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b="1" dirty="0">
                  <a:solidFill>
                    <a:srgbClr val="8CC63F"/>
                  </a:solidFill>
                </a:rPr>
                <a:t>сырье</a:t>
              </a:r>
            </a:p>
          </p:txBody>
        </p:sp>
        <p:sp>
          <p:nvSpPr>
            <p:cNvPr id="11276" name="TextBox 36"/>
            <p:cNvSpPr txBox="1">
              <a:spLocks noChangeArrowheads="1"/>
            </p:cNvSpPr>
            <p:nvPr/>
          </p:nvSpPr>
          <p:spPr bwMode="auto">
            <a:xfrm>
              <a:off x="5784849" y="4106863"/>
              <a:ext cx="2016125" cy="49244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b="1" dirty="0">
                  <a:solidFill>
                    <a:srgbClr val="8CC63F"/>
                  </a:solidFill>
                </a:rPr>
                <a:t>продукция</a:t>
              </a:r>
            </a:p>
          </p:txBody>
        </p:sp>
      </p:grpSp>
      <p:pic>
        <p:nvPicPr>
          <p:cNvPr id="16" name="Рисунок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Text Box 133"/>
          <p:cNvSpPr txBox="1">
            <a:spLocks noChangeArrowheads="1"/>
          </p:cNvSpPr>
          <p:nvPr/>
        </p:nvSpPr>
        <p:spPr bwMode="auto">
          <a:xfrm>
            <a:off x="1371600" y="3990606"/>
            <a:ext cx="6301741" cy="300082"/>
          </a:xfrm>
          <a:prstGeom prst="rect">
            <a:avLst/>
          </a:prstGeom>
          <a:noFill/>
          <a:ln w="9525">
            <a:solidFill>
              <a:schemeClr val="bg2">
                <a:lumMod val="75000"/>
              </a:schemeClr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defRPr/>
            </a:pPr>
            <a:r>
              <a:rPr lang="ru-RU" sz="1500" dirty="0">
                <a:latin typeface="Arial" pitchFamily="34" charset="0"/>
              </a:rPr>
              <a:t>Вход</a:t>
            </a:r>
            <a:r>
              <a:rPr lang="en-US" sz="1500" dirty="0">
                <a:latin typeface="Arial" pitchFamily="34" charset="0"/>
              </a:rPr>
              <a:t> – </a:t>
            </a:r>
            <a:r>
              <a:rPr lang="ru-RU" sz="1500" dirty="0">
                <a:latin typeface="Arial" pitchFamily="34" charset="0"/>
              </a:rPr>
              <a:t>Выход +(Остатки на начало </a:t>
            </a:r>
            <a:r>
              <a:rPr lang="en-US" sz="1500" dirty="0">
                <a:latin typeface="Arial" pitchFamily="34" charset="0"/>
              </a:rPr>
              <a:t>– </a:t>
            </a:r>
            <a:r>
              <a:rPr lang="ru-RU" sz="1500" dirty="0">
                <a:latin typeface="Arial" pitchFamily="34" charset="0"/>
              </a:rPr>
              <a:t>Остатки на конец)</a:t>
            </a:r>
            <a:r>
              <a:rPr lang="en-US" sz="1500" dirty="0">
                <a:latin typeface="Arial" pitchFamily="34" charset="0"/>
              </a:rPr>
              <a:t> = 0</a:t>
            </a:r>
          </a:p>
        </p:txBody>
      </p:sp>
    </p:spTree>
    <p:extLst>
      <p:ext uri="{BB962C8B-B14F-4D97-AF65-F5344CB8AC3E}">
        <p14:creationId xmlns:p14="http://schemas.microsoft.com/office/powerpoint/2010/main" val="12789873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1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  <p:bldP spid="11267" grpId="0"/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5357"/>
            <a:ext cx="6858001" cy="407195"/>
          </a:xfrm>
        </p:spPr>
        <p:txBody>
          <a:bodyPr vert="horz" lIns="69056" tIns="34529" rIns="69056" bIns="34529" rtlCol="0" anchor="ctr">
            <a:normAutofit fontScale="90000"/>
          </a:bodyPr>
          <a:lstStyle/>
          <a:p>
            <a:pPr algn="ctr" eaLnBrk="1" hangingPunct="1"/>
            <a:r>
              <a:rPr lang="ru-RU" sz="2400" dirty="0">
                <a:solidFill>
                  <a:srgbClr val="8CC63F"/>
                </a:solidFill>
              </a:rPr>
              <a:t>Проблемы получения МБ на производстве</a:t>
            </a:r>
            <a:endParaRPr lang="en-US" sz="2400" dirty="0">
              <a:solidFill>
                <a:srgbClr val="8CC63F"/>
              </a:solidFill>
            </a:endParaRPr>
          </a:p>
        </p:txBody>
      </p:sp>
      <p:sp>
        <p:nvSpPr>
          <p:cNvPr id="12311" name="Rectangle 4"/>
          <p:cNvSpPr txBox="1">
            <a:spLocks noChangeArrowheads="1"/>
          </p:cNvSpPr>
          <p:nvPr/>
        </p:nvSpPr>
        <p:spPr bwMode="auto">
          <a:xfrm>
            <a:off x="2793207" y="1653785"/>
            <a:ext cx="49446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>
              <a:defRPr sz="2400" b="0" i="0">
                <a:solidFill>
                  <a:srgbClr val="5F5F5F"/>
                </a:solidFill>
              </a:defRPr>
            </a:lvl1pPr>
            <a:lvl2pPr marL="577850" lvl="1" indent="-457200" algn="l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C63F"/>
              </a:buClr>
              <a:buChar char="§"/>
              <a:defRPr sz="2000" i="0">
                <a:solidFill>
                  <a:srgbClr val="5F5F5F"/>
                </a:solidFill>
              </a:defRPr>
            </a:lvl2pPr>
          </a:lstStyle>
          <a:p>
            <a:r>
              <a:rPr lang="ru-RU" sz="1800" dirty="0"/>
              <a:t>Любое</a:t>
            </a:r>
            <a:r>
              <a:rPr lang="en-US" sz="1800" dirty="0"/>
              <a:t> </a:t>
            </a:r>
            <a:r>
              <a:rPr lang="ru-RU" sz="1800" dirty="0"/>
              <a:t>измерение содержит ошибку.</a:t>
            </a:r>
            <a:endParaRPr lang="en-US" sz="1800" dirty="0"/>
          </a:p>
        </p:txBody>
      </p:sp>
      <p:pic>
        <p:nvPicPr>
          <p:cNvPr id="17432" name="Picture 32"/>
          <p:cNvPicPr>
            <a:picLocks noChangeAspect="1" noChangeArrowheads="1"/>
          </p:cNvPicPr>
          <p:nvPr/>
        </p:nvPicPr>
        <p:blipFill>
          <a:blip r:embed="rId3" cstate="print"/>
          <a:srcRect r="4874" b="2470"/>
          <a:stretch>
            <a:fillRect/>
          </a:stretch>
        </p:blipFill>
        <p:spPr bwMode="auto">
          <a:xfrm>
            <a:off x="1424581" y="3487793"/>
            <a:ext cx="1209675" cy="1081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17961" dir="2700000" algn="ctr" rotWithShape="0">
              <a:srgbClr val="1F3D99">
                <a:alpha val="74997"/>
              </a:srgbClr>
            </a:outerShdw>
          </a:effectLst>
        </p:spPr>
      </p:pic>
      <p:sp>
        <p:nvSpPr>
          <p:cNvPr id="12314" name="Rectangle 4"/>
          <p:cNvSpPr txBox="1">
            <a:spLocks noChangeArrowheads="1"/>
          </p:cNvSpPr>
          <p:nvPr/>
        </p:nvSpPr>
        <p:spPr bwMode="auto">
          <a:xfrm>
            <a:off x="2793206" y="3678868"/>
            <a:ext cx="494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>
              <a:defRPr sz="2400" b="0" i="0">
                <a:solidFill>
                  <a:srgbClr val="5F5F5F"/>
                </a:solidFill>
              </a:defRPr>
            </a:lvl1pPr>
            <a:lvl2pPr marL="577850" lvl="1" indent="-457200" algn="l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C63F"/>
              </a:buClr>
              <a:buChar char="§"/>
              <a:defRPr sz="2000" i="0">
                <a:solidFill>
                  <a:srgbClr val="5F5F5F"/>
                </a:solidFill>
              </a:defRPr>
            </a:lvl2pPr>
          </a:lstStyle>
          <a:p>
            <a:r>
              <a:rPr lang="ru-RU" sz="1800" dirty="0"/>
              <a:t>В итоге: </a:t>
            </a:r>
            <a:r>
              <a:rPr lang="ru-RU" sz="1800" dirty="0" err="1"/>
              <a:t>разбаланс</a:t>
            </a:r>
            <a:r>
              <a:rPr lang="ru-RU" sz="1800" dirty="0"/>
              <a:t> по установке на основе измеренных данных может достигать 10 и более %.</a:t>
            </a:r>
            <a:endParaRPr lang="en-US" sz="1800" dirty="0"/>
          </a:p>
        </p:txBody>
      </p:sp>
      <p:pic>
        <p:nvPicPr>
          <p:cNvPr id="12315" name="Picture 2"/>
          <p:cNvPicPr>
            <a:picLocks noChangeAspect="1" noChangeArrowheads="1"/>
          </p:cNvPicPr>
          <p:nvPr/>
        </p:nvPicPr>
        <p:blipFill>
          <a:blip r:embed="rId4" cstate="print"/>
          <a:srcRect l="27518" t="19788"/>
          <a:stretch>
            <a:fillRect/>
          </a:stretch>
        </p:blipFill>
        <p:spPr bwMode="auto">
          <a:xfrm>
            <a:off x="1404937" y="1403753"/>
            <a:ext cx="1110854" cy="876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2818" name="Picture 2" descr="&amp;Kcy;&amp;acy;&amp;rcy;&amp;tcy;&amp;icy;&amp;ncy;&amp;kcy;&amp;icy; &amp;pcy;&amp;ocy; &amp;zcy;&amp;acy;&amp;pcy;&amp;rcy;&amp;ocy;&amp;scy;&amp;ucy; &amp;rcy;&amp;acy;&amp;scy;&amp;khcy;&amp;ocy;&amp;dcy;&amp;ocy;&amp;mcy;&amp;iecy;&amp;rcy; &amp;pcy;&amp;icy;&amp;kcy;&amp;tcy;&amp;ocy;&amp;gcy;&amp;rcy;&amp;acy;&amp;mcy;&amp;mcy;&amp;acy;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5307" y="581241"/>
            <a:ext cx="748223" cy="748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4"/>
          <p:cNvSpPr txBox="1">
            <a:spLocks noChangeArrowheads="1"/>
          </p:cNvSpPr>
          <p:nvPr/>
        </p:nvSpPr>
        <p:spPr bwMode="auto">
          <a:xfrm>
            <a:off x="2793207" y="689247"/>
            <a:ext cx="49446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>
              <a:defRPr sz="2000" b="0" i="0">
                <a:solidFill>
                  <a:srgbClr val="5F5F5F"/>
                </a:solidFill>
              </a:defRPr>
            </a:lvl1pPr>
            <a:lvl2pPr marL="577850" lvl="1" indent="-457200" algn="l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C63F"/>
              </a:buClr>
              <a:buChar char="§"/>
              <a:defRPr sz="2000" i="0">
                <a:solidFill>
                  <a:srgbClr val="5F5F5F"/>
                </a:solidFill>
              </a:defRPr>
            </a:lvl2pPr>
          </a:lstStyle>
          <a:p>
            <a:r>
              <a:rPr lang="ru-RU" sz="1800" dirty="0"/>
              <a:t>Часть материальных потоков (остатков) не оснащена приборами учета.</a:t>
            </a:r>
            <a:endParaRPr lang="en-US" sz="1800" dirty="0"/>
          </a:p>
        </p:txBody>
      </p:sp>
      <p:pic>
        <p:nvPicPr>
          <p:cNvPr id="11" name="Рисунок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61594" y="2237987"/>
            <a:ext cx="1054197" cy="1033853"/>
          </a:xfrm>
          <a:prstGeom prst="rect">
            <a:avLst/>
          </a:prstGeom>
        </p:spPr>
      </p:pic>
      <p:sp>
        <p:nvSpPr>
          <p:cNvPr id="21" name="Rectangle 4"/>
          <p:cNvSpPr txBox="1">
            <a:spLocks noChangeArrowheads="1"/>
          </p:cNvSpPr>
          <p:nvPr/>
        </p:nvSpPr>
        <p:spPr bwMode="auto">
          <a:xfrm>
            <a:off x="2793206" y="2264545"/>
            <a:ext cx="49446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>
              <a:defRPr sz="2400" b="0" i="0">
                <a:solidFill>
                  <a:srgbClr val="5F5F5F"/>
                </a:solidFill>
              </a:defRPr>
            </a:lvl1pPr>
            <a:lvl2pPr marL="577850" lvl="1" indent="-457200" algn="l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C63F"/>
              </a:buClr>
              <a:buChar char="§"/>
              <a:defRPr sz="2000" i="0">
                <a:solidFill>
                  <a:srgbClr val="5F5F5F"/>
                </a:solidFill>
              </a:defRPr>
            </a:lvl2pPr>
          </a:lstStyle>
          <a:p>
            <a:r>
              <a:rPr lang="ru-RU" sz="1800" dirty="0"/>
              <a:t>Часть приборов не включены в технологическую сеть, осуществлен ручной ввод показаний →</a:t>
            </a:r>
            <a:r>
              <a:rPr lang="en-US" sz="1800" dirty="0"/>
              <a:t> </a:t>
            </a:r>
            <a:r>
              <a:rPr lang="ru-RU" sz="1800" dirty="0"/>
              <a:t>ошибки при вводе.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68904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2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4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1" grpId="0"/>
      <p:bldP spid="12314" grpId="0"/>
      <p:bldP spid="19" grpId="0"/>
      <p:bldP spid="21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1" y="1"/>
            <a:ext cx="6857999" cy="692943"/>
          </a:xfrm>
        </p:spPr>
        <p:txBody>
          <a:bodyPr vert="horz" lIns="69056" tIns="34529" rIns="69056" bIns="34529" rtlCol="0" anchor="ctr">
            <a:normAutofit fontScale="90000"/>
          </a:bodyPr>
          <a:lstStyle/>
          <a:p>
            <a:pPr algn="ctr" eaLnBrk="1" hangingPunct="1"/>
            <a:r>
              <a:rPr lang="ru-RU" sz="2400" dirty="0">
                <a:solidFill>
                  <a:srgbClr val="8CC63F"/>
                </a:solidFill>
              </a:rPr>
              <a:t>Расчет согласованного МБ на основе первичных измерений</a:t>
            </a:r>
            <a:endParaRPr lang="en-US" sz="2400" dirty="0">
              <a:solidFill>
                <a:srgbClr val="8CC63F"/>
              </a:solidFill>
            </a:endParaRPr>
          </a:p>
        </p:txBody>
      </p:sp>
      <p:sp>
        <p:nvSpPr>
          <p:cNvPr id="20" name="Text Box 56"/>
          <p:cNvSpPr txBox="1">
            <a:spLocks noChangeArrowheads="1"/>
          </p:cNvSpPr>
          <p:nvPr/>
        </p:nvSpPr>
        <p:spPr bwMode="auto">
          <a:xfrm>
            <a:off x="1309349" y="3041216"/>
            <a:ext cx="65641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>
              <a:defRPr sz="1800" b="1" i="0">
                <a:solidFill>
                  <a:srgbClr val="5F5F5F"/>
                </a:solidFill>
              </a:defRPr>
            </a:lvl1pPr>
            <a:lvl2pPr marL="577850" lvl="1" indent="-457200" algn="l">
              <a:lnSpc>
                <a:spcPct val="100000"/>
              </a:lnSpc>
              <a:spcBef>
                <a:spcPts val="600"/>
              </a:spcBef>
              <a:spcAft>
                <a:spcPct val="0"/>
              </a:spcAft>
              <a:buClr>
                <a:srgbClr val="8CC63F"/>
              </a:buClr>
              <a:buChar char="§"/>
              <a:defRPr sz="2000" i="0">
                <a:solidFill>
                  <a:srgbClr val="5F5F5F"/>
                </a:solidFill>
              </a:defRPr>
            </a:lvl2pPr>
          </a:lstStyle>
          <a:p>
            <a:r>
              <a:rPr lang="ru-RU" sz="1500" b="0" dirty="0"/>
              <a:t>Формула применяется для объектов, погрешность (достоверность) определения измерения по которым не равна нулю. </a:t>
            </a:r>
          </a:p>
          <a:p>
            <a:r>
              <a:rPr lang="ru-RU" sz="1500" b="0" dirty="0"/>
              <a:t>При погрешности равной нулю, корректировки по объектам не выполняются, т.е. согласованное значение равно измеренному значению.</a:t>
            </a:r>
            <a:endParaRPr lang="en-US" sz="1500" b="0" dirty="0"/>
          </a:p>
        </p:txBody>
      </p:sp>
      <p:pic>
        <p:nvPicPr>
          <p:cNvPr id="14" name="Рисунок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84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348" y="1113915"/>
            <a:ext cx="6564197" cy="8890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Прямоугольник 1"/>
          <p:cNvSpPr/>
          <p:nvPr/>
        </p:nvSpPr>
        <p:spPr>
          <a:xfrm>
            <a:off x="1309348" y="2005523"/>
            <a:ext cx="6564197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где:</a:t>
            </a:r>
          </a:p>
          <a:p>
            <a:pPr algn="just"/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i – измерительное устройство;</a:t>
            </a:r>
          </a:p>
          <a:p>
            <a:pPr algn="just"/>
            <a:r>
              <a:rPr lang="en-US" sz="1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N</a:t>
            </a:r>
            <a:r>
              <a:rPr lang="ru-RU" sz="1500" dirty="0">
                <a:latin typeface="Times New Roman" panose="02020603050405020304" pitchFamily="18" charset="0"/>
                <a:ea typeface="Times New Roman" panose="02020603050405020304" pitchFamily="18" charset="0"/>
              </a:rPr>
              <a:t> – количество измерительных устройств.</a:t>
            </a:r>
            <a:endParaRPr lang="ru-RU" sz="1500" dirty="0"/>
          </a:p>
        </p:txBody>
      </p:sp>
    </p:spTree>
    <p:extLst>
      <p:ext uri="{BB962C8B-B14F-4D97-AF65-F5344CB8AC3E}">
        <p14:creationId xmlns:p14="http://schemas.microsoft.com/office/powerpoint/2010/main" val="1672011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638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20" grpId="0"/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7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41685"/>
            <a:ext cx="6858000" cy="379809"/>
          </a:xfrm>
        </p:spPr>
        <p:txBody>
          <a:bodyPr/>
          <a:lstStyle/>
          <a:p>
            <a:pPr algn="ctr" eaLnBrk="1" hangingPunct="1">
              <a:lnSpc>
                <a:spcPct val="80000"/>
              </a:lnSpc>
            </a:pPr>
            <a:r>
              <a:rPr lang="ru-RU" sz="2400" dirty="0">
                <a:solidFill>
                  <a:srgbClr val="8CC63F"/>
                </a:solidFill>
              </a:rPr>
              <a:t>Понятие «грубые ошибки» в первичных измерениях</a:t>
            </a:r>
            <a:endParaRPr lang="en-US" sz="2400" dirty="0">
              <a:solidFill>
                <a:srgbClr val="8CC63F"/>
              </a:solidFill>
            </a:endParaRPr>
          </a:p>
        </p:txBody>
      </p:sp>
      <p:sp>
        <p:nvSpPr>
          <p:cNvPr id="6" name="Прямоугольник 5"/>
          <p:cNvSpPr/>
          <p:nvPr/>
        </p:nvSpPr>
        <p:spPr>
          <a:xfrm>
            <a:off x="1320362" y="684395"/>
            <a:ext cx="65742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b="1" dirty="0">
                <a:solidFill>
                  <a:srgbClr val="5F5F5F"/>
                </a:solidFill>
              </a:rPr>
              <a:t>Грубая ошибка – это некорректное или отсутствующее значение в наборе исходных данных. Такая ошибка может приводить к невозможности адекватного расчета материального баланса.</a:t>
            </a:r>
          </a:p>
        </p:txBody>
      </p:sp>
      <p:sp>
        <p:nvSpPr>
          <p:cNvPr id="7" name="Прямоугольник 6"/>
          <p:cNvSpPr/>
          <p:nvPr/>
        </p:nvSpPr>
        <p:spPr>
          <a:xfrm>
            <a:off x="1320362" y="2035285"/>
            <a:ext cx="6574221" cy="2762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350" b="1" dirty="0">
                <a:solidFill>
                  <a:srgbClr val="5F5F5F"/>
                </a:solidFill>
              </a:rPr>
              <a:t>Грубыми ошибками являются: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отсутствие значения датчика, связанное с нештатной ситуацией (авария, инцидент, разрыв связи, поломка);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выход за технологические ограничения измеренного значения;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отсутствие операции движения материала (при фактическом движении материала);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некорректное значение актированной приемки/отгрузки (ошибка при вводе данных);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некорректное значение остатков (нештатная ситуация, инцидент).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endParaRPr lang="ru-RU" sz="15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3556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Содержание курса День 1й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Теория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Ознакомление с целями и планом курса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Цели и задачи сведения материальных балансов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Архитектура </a:t>
            </a:r>
            <a:r>
              <a:rPr lang="en-US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Понятие модели материальных 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потоков</a:t>
            </a:r>
          </a:p>
          <a:p>
            <a:pPr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Балансовые узлы (Узел, Установка, Резервуар)</a:t>
            </a:r>
          </a:p>
          <a:p>
            <a:pPr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Потоки (Поток, Измеритель, Узел)</a:t>
            </a:r>
          </a:p>
          <a:p>
            <a:pPr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Граничные точки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Ознакомление с моделью</a:t>
            </a: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5511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>
          <a:xfrm>
            <a:off x="1143000" y="1"/>
            <a:ext cx="6858001" cy="571500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rtlCol="0" anchor="ctr" anchorCtr="0" compatLnSpc="1">
            <a:prstTxWarp prst="textNoShape">
              <a:avLst/>
            </a:prstTxWarp>
            <a:normAutofit/>
          </a:bodyPr>
          <a:lstStyle/>
          <a:p>
            <a:pPr algn="ctr" eaLnBrk="1" hangingPunct="1">
              <a:lnSpc>
                <a:spcPct val="80000"/>
              </a:lnSpc>
            </a:pPr>
            <a:r>
              <a:rPr lang="ru-RU" sz="2400" dirty="0">
                <a:solidFill>
                  <a:srgbClr val="8CC63F"/>
                </a:solidFill>
              </a:rPr>
              <a:t>Виды материальных балансов</a:t>
            </a:r>
            <a:endParaRPr lang="en-US" sz="2400" dirty="0">
              <a:solidFill>
                <a:srgbClr val="8CC63F"/>
              </a:solidFill>
            </a:endParaRPr>
          </a:p>
        </p:txBody>
      </p:sp>
      <p:pic>
        <p:nvPicPr>
          <p:cNvPr id="10" name="Рисунок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1271588" y="599918"/>
            <a:ext cx="1770305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  <a:spAutoFit/>
          </a:bodyPr>
          <a:lstStyle/>
          <a:p>
            <a:endParaRPr lang="ru-RU" sz="1350"/>
          </a:p>
        </p:txBody>
      </p:sp>
      <p:graphicFrame>
        <p:nvGraphicFramePr>
          <p:cNvPr id="4" name="Объект 3"/>
          <p:cNvGraphicFramePr>
            <a:graphicFrameLocks noChangeAspect="1"/>
          </p:cNvGraphicFramePr>
          <p:nvPr>
            <p:extLst/>
          </p:nvPr>
        </p:nvGraphicFramePr>
        <p:xfrm>
          <a:off x="1165167" y="922278"/>
          <a:ext cx="3454130" cy="21467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78" name="Visio" r:id="rId5" imgW="14144608" imgH="8791643" progId="Visio.Drawing.15">
                  <p:embed/>
                </p:oleObj>
              </mc:Choice>
              <mc:Fallback>
                <p:oleObj name="Visio" r:id="rId5" imgW="14144608" imgH="8791643" progId="Visio.Drawing.15">
                  <p:embed/>
                  <p:pic>
                    <p:nvPicPr>
                      <p:cNvPr id="4" name="Объект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65167" y="922278"/>
                        <a:ext cx="3454130" cy="2146726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6" name="Прямая соединительная линия 15"/>
          <p:cNvCxnSpPr/>
          <p:nvPr/>
        </p:nvCxnSpPr>
        <p:spPr bwMode="auto">
          <a:xfrm>
            <a:off x="4631129" y="571500"/>
            <a:ext cx="2" cy="4122683"/>
          </a:xfrm>
          <a:prstGeom prst="line">
            <a:avLst/>
          </a:prstGeom>
          <a:ln>
            <a:headEnd type="none" w="med" len="med"/>
            <a:tailEnd type="none" w="med" len="med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143000" y="500553"/>
            <a:ext cx="3411232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Экономический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566134" y="487420"/>
            <a:ext cx="343432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1350" dirty="0"/>
              <a:t>Технологический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1165167" y="3074275"/>
            <a:ext cx="339500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ru-RU" sz="1050" dirty="0">
                <a:solidFill>
                  <a:srgbClr val="5F5F5F"/>
                </a:solidFill>
              </a:rPr>
              <a:t>Основная задача – получить материальный баланс, удовлетворяющий методике расчета МБ предприятия, для передачи в </a:t>
            </a:r>
            <a:r>
              <a:rPr lang="en-US" sz="1050" dirty="0">
                <a:solidFill>
                  <a:srgbClr val="5F5F5F"/>
                </a:solidFill>
              </a:rPr>
              <a:t>ERP </a:t>
            </a:r>
            <a:r>
              <a:rPr lang="ru-RU" sz="1050" dirty="0">
                <a:solidFill>
                  <a:srgbClr val="5F5F5F"/>
                </a:solidFill>
              </a:rPr>
              <a:t>и в управляющую компанию.</a:t>
            </a:r>
          </a:p>
          <a:p>
            <a:pPr algn="l"/>
            <a:r>
              <a:rPr lang="ru-RU" sz="1050" dirty="0">
                <a:solidFill>
                  <a:srgbClr val="5F5F5F"/>
                </a:solidFill>
              </a:rPr>
              <a:t>Особенности:</a:t>
            </a:r>
          </a:p>
          <a:p>
            <a:pPr marL="214313" indent="-214313">
              <a:buFontTx/>
              <a:buChar char="-"/>
            </a:pPr>
            <a:r>
              <a:rPr lang="ru-RU" sz="1050" dirty="0">
                <a:solidFill>
                  <a:srgbClr val="5F5F5F"/>
                </a:solidFill>
              </a:rPr>
              <a:t>используются нормативные потери;</a:t>
            </a:r>
          </a:p>
          <a:p>
            <a:pPr marL="214313" indent="-214313">
              <a:buFontTx/>
              <a:buChar char="-"/>
            </a:pPr>
            <a:r>
              <a:rPr lang="ru-RU" sz="1050" dirty="0">
                <a:solidFill>
                  <a:srgbClr val="5F5F5F"/>
                </a:solidFill>
              </a:rPr>
              <a:t>низкий уровень детализации модели;</a:t>
            </a:r>
          </a:p>
          <a:p>
            <a:pPr marL="214313" indent="-214313">
              <a:buFontTx/>
              <a:buChar char="-"/>
            </a:pPr>
            <a:r>
              <a:rPr lang="ru-RU" sz="1050" dirty="0">
                <a:solidFill>
                  <a:srgbClr val="5F5F5F"/>
                </a:solidFill>
              </a:rPr>
              <a:t>реальные погрешности СИ не используются либо корректируются (приемка/отгрузка)</a:t>
            </a:r>
          </a:p>
        </p:txBody>
      </p:sp>
      <p:pic>
        <p:nvPicPr>
          <p:cNvPr id="20" name="Рисунок 1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32130" y="812044"/>
            <a:ext cx="2990008" cy="2280398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4642963" y="3074275"/>
            <a:ext cx="3370824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l">
              <a:defRPr sz="1400" i="0">
                <a:solidFill>
                  <a:srgbClr val="5F5F5F"/>
                </a:solidFill>
              </a:defRPr>
            </a:lvl1pPr>
          </a:lstStyle>
          <a:p>
            <a:r>
              <a:rPr lang="ru-RU" sz="1050" dirty="0"/>
              <a:t>Основная задача – определить реальные потери и реальные погрешности измерительных каналов.</a:t>
            </a:r>
          </a:p>
          <a:p>
            <a:endParaRPr lang="ru-RU" sz="1050" dirty="0"/>
          </a:p>
          <a:p>
            <a:r>
              <a:rPr lang="ru-RU" sz="1050" dirty="0"/>
              <a:t>Особенности:</a:t>
            </a:r>
          </a:p>
          <a:p>
            <a:pPr marL="214313" indent="-214313">
              <a:buFontTx/>
              <a:buChar char="-"/>
            </a:pPr>
            <a:r>
              <a:rPr lang="ru-RU" sz="1050" dirty="0"/>
              <a:t>высокий уровень детализации модели;</a:t>
            </a:r>
          </a:p>
          <a:p>
            <a:pPr marL="214313" indent="-214313">
              <a:buFontTx/>
              <a:buChar char="-"/>
            </a:pPr>
            <a:r>
              <a:rPr lang="ru-RU" sz="1050" dirty="0"/>
              <a:t>используются реальные погрешности СИ.</a:t>
            </a:r>
          </a:p>
          <a:p>
            <a:pPr marL="214313" indent="-214313">
              <a:buFontTx/>
              <a:buChar char="-"/>
            </a:pPr>
            <a:endParaRPr lang="ru-RU" sz="1050" dirty="0"/>
          </a:p>
          <a:p>
            <a:endParaRPr lang="ru-RU" sz="1050" dirty="0"/>
          </a:p>
        </p:txBody>
      </p:sp>
    </p:spTree>
    <p:extLst>
      <p:ext uri="{BB962C8B-B14F-4D97-AF65-F5344CB8AC3E}">
        <p14:creationId xmlns:p14="http://schemas.microsoft.com/office/powerpoint/2010/main" val="3114457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33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ChangeArrowheads="1"/>
          </p:cNvSpPr>
          <p:nvPr/>
        </p:nvSpPr>
        <p:spPr bwMode="auto">
          <a:xfrm>
            <a:off x="1143001" y="0"/>
            <a:ext cx="6858000" cy="520304"/>
          </a:xfrm>
          <a:prstGeom prst="roundRect">
            <a:avLst>
              <a:gd name="adj" fmla="val 21667"/>
            </a:avLst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pPr>
              <a:spcBef>
                <a:spcPct val="0"/>
              </a:spcBef>
            </a:pPr>
            <a:r>
              <a:rPr lang="ru-RU" sz="2700" b="1" dirty="0">
                <a:solidFill>
                  <a:srgbClr val="92D050"/>
                </a:solidFill>
                <a:ea typeface="Arial Unicode MS" pitchFamily="34" charset="-128"/>
                <a:cs typeface="Arial Unicode MS" pitchFamily="34" charset="-128"/>
              </a:rPr>
              <a:t>Устранение </a:t>
            </a:r>
            <a:r>
              <a:rPr lang="ru-RU" sz="2700" b="1" dirty="0" err="1">
                <a:solidFill>
                  <a:srgbClr val="92D050"/>
                </a:solidFill>
                <a:ea typeface="Arial Unicode MS" pitchFamily="34" charset="-128"/>
                <a:cs typeface="Arial Unicode MS" pitchFamily="34" charset="-128"/>
              </a:rPr>
              <a:t>дебалансов</a:t>
            </a:r>
            <a:r>
              <a:rPr lang="ru-RU" sz="2700" b="1" dirty="0">
                <a:solidFill>
                  <a:srgbClr val="92D050"/>
                </a:solidFill>
                <a:ea typeface="Arial Unicode MS" pitchFamily="34" charset="-128"/>
                <a:cs typeface="Arial Unicode MS" pitchFamily="34" charset="-128"/>
              </a:rPr>
              <a:t> при расчете экономического МБ</a:t>
            </a:r>
          </a:p>
        </p:txBody>
      </p:sp>
      <p:sp>
        <p:nvSpPr>
          <p:cNvPr id="34819" name="Text Box 133"/>
          <p:cNvSpPr txBox="1">
            <a:spLocks noChangeArrowheads="1"/>
          </p:cNvSpPr>
          <p:nvPr/>
        </p:nvSpPr>
        <p:spPr bwMode="auto">
          <a:xfrm>
            <a:off x="1143000" y="829665"/>
            <a:ext cx="6858000" cy="323165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1500" b="1" dirty="0">
                <a:solidFill>
                  <a:srgbClr val="5F5F5F"/>
                </a:solidFill>
              </a:rPr>
              <a:t>Вход</a:t>
            </a:r>
            <a:r>
              <a:rPr lang="en-US" sz="1500" b="1" dirty="0">
                <a:solidFill>
                  <a:srgbClr val="5F5F5F"/>
                </a:solidFill>
              </a:rPr>
              <a:t> – </a:t>
            </a:r>
            <a:r>
              <a:rPr lang="ru-RU" sz="1500" b="1" dirty="0">
                <a:solidFill>
                  <a:srgbClr val="5F5F5F"/>
                </a:solidFill>
              </a:rPr>
              <a:t>Выход +(Остатки на начало </a:t>
            </a:r>
            <a:r>
              <a:rPr lang="en-US" sz="1500" b="1" dirty="0">
                <a:solidFill>
                  <a:srgbClr val="5F5F5F"/>
                </a:solidFill>
              </a:rPr>
              <a:t>– </a:t>
            </a:r>
            <a:r>
              <a:rPr lang="ru-RU" sz="1500" b="1" dirty="0">
                <a:solidFill>
                  <a:srgbClr val="5F5F5F"/>
                </a:solidFill>
              </a:rPr>
              <a:t>Остатки на конец)</a:t>
            </a:r>
            <a:r>
              <a:rPr lang="en-US" sz="1500" b="1" dirty="0">
                <a:solidFill>
                  <a:srgbClr val="5F5F5F"/>
                </a:solidFill>
              </a:rPr>
              <a:t> = 0</a:t>
            </a:r>
          </a:p>
        </p:txBody>
      </p:sp>
      <p:sp>
        <p:nvSpPr>
          <p:cNvPr id="34820" name="Text Box 6"/>
          <p:cNvSpPr txBox="1">
            <a:spLocks noChangeArrowheads="1"/>
          </p:cNvSpPr>
          <p:nvPr/>
        </p:nvSpPr>
        <p:spPr bwMode="auto">
          <a:xfrm>
            <a:off x="1235274" y="2374933"/>
            <a:ext cx="6765726" cy="242630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ru-RU" sz="1500" b="1" dirty="0">
                <a:solidFill>
                  <a:schemeClr val="accent2"/>
                </a:solidFill>
              </a:rPr>
              <a:t> </a:t>
            </a:r>
            <a:r>
              <a:rPr lang="ru-RU" sz="1500" b="1" dirty="0" err="1">
                <a:solidFill>
                  <a:srgbClr val="5F5F5F"/>
                </a:solidFill>
              </a:rPr>
              <a:t>Дебаланс</a:t>
            </a:r>
            <a:r>
              <a:rPr lang="ru-RU" sz="1500" b="1" dirty="0">
                <a:solidFill>
                  <a:srgbClr val="5F5F5F"/>
                </a:solidFill>
              </a:rPr>
              <a:t> может устраняться следующими способами: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изменением значений технологических потерь в пределах существующих нормативов (мин, макс);</a:t>
            </a:r>
            <a:endParaRPr lang="en-US" sz="150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корректировкой потоков «Потребление топлива», «Факел» в пределах погрешности приборов учета;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изменением массы остатков в резервуарах в пределах точности приборов учета;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внеплановыми потерями (в случае невозможности устранения </a:t>
            </a:r>
            <a:r>
              <a:rPr lang="ru-RU" sz="1500" dirty="0" err="1">
                <a:solidFill>
                  <a:srgbClr val="5F5F5F"/>
                </a:solidFill>
              </a:rPr>
              <a:t>дебаланса</a:t>
            </a:r>
            <a:r>
              <a:rPr lang="ru-RU" sz="1500" dirty="0">
                <a:solidFill>
                  <a:srgbClr val="5F5F5F"/>
                </a:solidFill>
              </a:rPr>
              <a:t> предыдущими методами).</a:t>
            </a:r>
            <a:endParaRPr lang="en-US" sz="1500" dirty="0">
              <a:solidFill>
                <a:srgbClr val="5F5F5F"/>
              </a:solidFill>
            </a:endParaRPr>
          </a:p>
        </p:txBody>
      </p:sp>
      <p:pic>
        <p:nvPicPr>
          <p:cNvPr id="34821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34729" y="1208120"/>
            <a:ext cx="5874544" cy="10787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50898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8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48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48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48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818" grpId="0"/>
      <p:bldP spid="34819" grpId="0"/>
      <p:bldP spid="34820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8010" y="1532646"/>
            <a:ext cx="6707981" cy="2044066"/>
          </a:xfrm>
        </p:spPr>
        <p:txBody>
          <a:bodyPr/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раздел 6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ru-RU" dirty="0" smtClean="0">
                <a:solidFill>
                  <a:srgbClr val="8CC63F"/>
                </a:solidFill>
              </a:rPr>
              <a:t/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 smtClean="0">
                <a:solidFill>
                  <a:srgbClr val="8CC63F"/>
                </a:solidFill>
              </a:rPr>
              <a:t>расчетные модули </a:t>
            </a:r>
            <a:r>
              <a:rPr lang="en-US" dirty="0" smtClean="0">
                <a:solidFill>
                  <a:srgbClr val="8CC63F"/>
                </a:solidFill>
              </a:rPr>
              <a:t>I-DRMS </a:t>
            </a:r>
            <a:r>
              <a:rPr lang="ru-RU" dirty="0" smtClean="0">
                <a:solidFill>
                  <a:srgbClr val="8CC63F"/>
                </a:solidFill>
              </a:rPr>
              <a:t>(</a:t>
            </a:r>
            <a:r>
              <a:rPr lang="ru-RU" dirty="0" err="1" smtClean="0">
                <a:solidFill>
                  <a:srgbClr val="8CC63F"/>
                </a:solidFill>
              </a:rPr>
              <a:t>солверы</a:t>
            </a:r>
            <a:r>
              <a:rPr lang="ru-RU" dirty="0" smtClean="0">
                <a:solidFill>
                  <a:srgbClr val="8CC63F"/>
                </a:solidFill>
              </a:rPr>
              <a:t>)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83155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1532646"/>
            <a:ext cx="6707981" cy="20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Обзор существующих расчетных модулей и их возможностей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8680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Обзор существующих </a:t>
            </a:r>
            <a:r>
              <a:rPr lang="ru-RU" dirty="0" err="1" smtClean="0">
                <a:solidFill>
                  <a:srgbClr val="8CC63F"/>
                </a:solidFill>
              </a:rPr>
              <a:t>солверов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1189137" y="697707"/>
            <a:ext cx="6765726" cy="1605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ru-RU" sz="1500" b="1" dirty="0">
                <a:solidFill>
                  <a:srgbClr val="5F5F5F"/>
                </a:solidFill>
              </a:rPr>
              <a:t>В зависимости от решаемых задач в I-DRMS можно использовать </a:t>
            </a:r>
            <a:r>
              <a:rPr lang="ru-RU" sz="1500" b="1" dirty="0" smtClean="0">
                <a:solidFill>
                  <a:srgbClr val="5F5F5F"/>
                </a:solidFill>
              </a:rPr>
              <a:t>два типа </a:t>
            </a:r>
            <a:r>
              <a:rPr lang="ru-RU" sz="1500" b="1" dirty="0" err="1">
                <a:solidFill>
                  <a:srgbClr val="5F5F5F"/>
                </a:solidFill>
              </a:rPr>
              <a:t>солвера</a:t>
            </a:r>
            <a:r>
              <a:rPr lang="ru-RU" sz="1500" b="1" dirty="0">
                <a:solidFill>
                  <a:srgbClr val="5F5F5F"/>
                </a:solidFill>
              </a:rPr>
              <a:t>:</a:t>
            </a:r>
            <a:endParaRPr lang="ru-RU" sz="1500" b="1" dirty="0">
              <a:solidFill>
                <a:schemeClr val="accent2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I-DRMS\MB –  </a:t>
            </a:r>
            <a:r>
              <a:rPr lang="ru-RU" sz="1500" dirty="0" smtClean="0">
                <a:solidFill>
                  <a:srgbClr val="5F5F5F"/>
                </a:solidFill>
              </a:rPr>
              <a:t>классический </a:t>
            </a:r>
            <a:r>
              <a:rPr lang="ru-RU" sz="1500" dirty="0" err="1" smtClean="0">
                <a:solidFill>
                  <a:srgbClr val="5F5F5F"/>
                </a:solidFill>
              </a:rPr>
              <a:t>солвер</a:t>
            </a:r>
            <a:r>
              <a:rPr lang="ru-RU" sz="1500" dirty="0" smtClean="0">
                <a:solidFill>
                  <a:srgbClr val="5F5F5F"/>
                </a:solidFill>
              </a:rPr>
              <a:t> </a:t>
            </a:r>
            <a:r>
              <a:rPr lang="ru-RU" sz="1500" dirty="0">
                <a:solidFill>
                  <a:srgbClr val="5F5F5F"/>
                </a:solidFill>
              </a:rPr>
              <a:t>расчета материального баланса, с ограничениями и без ограничений: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500" dirty="0">
                <a:solidFill>
                  <a:srgbClr val="5F5F5F"/>
                </a:solidFill>
              </a:rPr>
              <a:t>I-DRMS\GED – </a:t>
            </a:r>
            <a:r>
              <a:rPr lang="ru-RU" sz="1500" dirty="0" err="1">
                <a:solidFill>
                  <a:srgbClr val="5F5F5F"/>
                </a:solidFill>
              </a:rPr>
              <a:t>солвер</a:t>
            </a:r>
            <a:r>
              <a:rPr lang="ru-RU" sz="1500" dirty="0">
                <a:solidFill>
                  <a:srgbClr val="5F5F5F"/>
                </a:solidFill>
              </a:rPr>
              <a:t> анализа измерительной системы и поиска грубых ошибок.</a:t>
            </a: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11897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4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815866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8CC63F"/>
                </a:solidFill>
              </a:rPr>
              <a:t>I-DRMS\MB – </a:t>
            </a:r>
            <a:r>
              <a:rPr lang="ru-RU" dirty="0" err="1">
                <a:solidFill>
                  <a:srgbClr val="8CC63F"/>
                </a:solidFill>
              </a:rPr>
              <a:t>солвер</a:t>
            </a:r>
            <a:r>
              <a:rPr lang="ru-RU" dirty="0">
                <a:solidFill>
                  <a:srgbClr val="8CC63F"/>
                </a:solidFill>
              </a:rPr>
              <a:t> расчета материального баланса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1189137" y="815950"/>
            <a:ext cx="6765726" cy="40729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ru-RU" sz="1350" b="1" dirty="0" err="1">
                <a:solidFill>
                  <a:srgbClr val="5F5F5F"/>
                </a:solidFill>
              </a:rPr>
              <a:t>Солвер</a:t>
            </a:r>
            <a:r>
              <a:rPr lang="ru-RU" sz="1350" b="1" dirty="0">
                <a:solidFill>
                  <a:srgbClr val="5F5F5F"/>
                </a:solidFill>
              </a:rPr>
              <a:t> I-DRMS\MB предоставляет следующие возможности:</a:t>
            </a:r>
            <a:endParaRPr lang="ru-RU" sz="1350" b="1" dirty="0">
              <a:solidFill>
                <a:schemeClr val="accent2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высокое быстродействие: материальный баланс для схемы крупного нефтеперерабатывающего завода рассчитывается за 0,5 – 2 сек; 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расчет материальных балансов с соблюдением и без соблюдения метрологических и технологических ограничений при коррекции измеренных значений;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расчет целочисленного материального баланса (экономический материальный баланс): для бухгалтерского учета требуется сведение баланса в целых единицах, например, в килограммах или тоннах;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расчет материального баланса со строгим соблюдением заданных нормативных потерь (экономический материальный баланс): нормативные потери могут задаваться в виде одного значения или в виде интервала, относительными или абсолютными значениями;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 расчет материального баланса со строгим соблюдением «зависимостей»: задание строгой зависимости одного технологического параметра от другого, зависимости могут задаваться в виде одного значения или в виде интервала.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endParaRPr lang="ru-RU" sz="13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endParaRPr lang="ru-RU" sz="1350" dirty="0">
              <a:solidFill>
                <a:srgbClr val="5F5F5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342748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42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1277007"/>
          </a:xfrm>
        </p:spPr>
        <p:txBody>
          <a:bodyPr/>
          <a:lstStyle/>
          <a:p>
            <a:pPr algn="ctr"/>
            <a:r>
              <a:rPr lang="ru-RU" dirty="0">
                <a:solidFill>
                  <a:srgbClr val="8CC63F"/>
                </a:solidFill>
              </a:rPr>
              <a:t>I-DRMS\GED – </a:t>
            </a:r>
            <a:r>
              <a:rPr lang="ru-RU" dirty="0" err="1">
                <a:solidFill>
                  <a:srgbClr val="8CC63F"/>
                </a:solidFill>
              </a:rPr>
              <a:t>солвер</a:t>
            </a:r>
            <a:r>
              <a:rPr lang="ru-RU" dirty="0">
                <a:solidFill>
                  <a:srgbClr val="8CC63F"/>
                </a:solidFill>
              </a:rPr>
              <a:t> анализа измерительной системы и поиска грубых ошибок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sp>
        <p:nvSpPr>
          <p:cNvPr id="42" name="Text Box 6"/>
          <p:cNvSpPr txBox="1">
            <a:spLocks noChangeArrowheads="1"/>
          </p:cNvSpPr>
          <p:nvPr/>
        </p:nvSpPr>
        <p:spPr bwMode="auto">
          <a:xfrm>
            <a:off x="1189137" y="1395334"/>
            <a:ext cx="6765726" cy="3449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/>
            <a:r>
              <a:rPr lang="ru-RU" sz="1350" b="1" dirty="0">
                <a:solidFill>
                  <a:srgbClr val="5F5F5F"/>
                </a:solidFill>
              </a:rPr>
              <a:t>I-DRMS\GED предоставляет следующие возможности:</a:t>
            </a:r>
            <a:endParaRPr lang="ru-RU" sz="1350" b="1" dirty="0">
              <a:solidFill>
                <a:schemeClr val="accent2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поиск грубых ошибок: утечек, измерительных ошибок, неучтенных операций на основании результатов тестов (глобального, узловых, измерительных, тестов </a:t>
            </a:r>
            <a:r>
              <a:rPr lang="ru-RU" sz="1350" dirty="0" err="1">
                <a:solidFill>
                  <a:srgbClr val="5F5F5F"/>
                </a:solidFill>
              </a:rPr>
              <a:t>перетоков</a:t>
            </a:r>
            <a:r>
              <a:rPr lang="ru-RU" sz="1350" dirty="0">
                <a:solidFill>
                  <a:srgbClr val="5F5F5F"/>
                </a:solidFill>
              </a:rPr>
              <a:t>);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расчет интегральных погрешностей измерительной системы всего предприятия и отдельных объектов/групп объектов, характеризующих наименьшую обнаруживаемую в данной ИС грубую ошибку;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расчеты для анализа состояния измерительной системы;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оценки «наблюдаемости» </a:t>
            </a:r>
            <a:r>
              <a:rPr lang="ru-RU" sz="1350" dirty="0" err="1">
                <a:solidFill>
                  <a:srgbClr val="5F5F5F"/>
                </a:solidFill>
              </a:rPr>
              <a:t>неизмерямых</a:t>
            </a:r>
            <a:r>
              <a:rPr lang="ru-RU" sz="1350" dirty="0">
                <a:solidFill>
                  <a:srgbClr val="5F5F5F"/>
                </a:solidFill>
              </a:rPr>
              <a:t> и «избыточности» измеряемых материальных потоков;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350" dirty="0">
                <a:solidFill>
                  <a:srgbClr val="5F5F5F"/>
                </a:solidFill>
              </a:rPr>
              <a:t>матрицы влияния на погрешности потоков и интегральные погрешности объектов по измеренным данным, а также на пороги обнаружения возможных утечек. 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endParaRPr lang="ru-RU" sz="13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endParaRPr lang="ru-RU" sz="1350" dirty="0">
              <a:solidFill>
                <a:srgbClr val="5F5F5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4201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4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8010" y="1532646"/>
            <a:ext cx="6707981" cy="2044066"/>
          </a:xfrm>
        </p:spPr>
        <p:txBody>
          <a:bodyPr>
            <a:normAutofit fontScale="90000"/>
          </a:bodyPr>
          <a:lstStyle/>
          <a:p>
            <a:pPr algn="ctr">
              <a:lnSpc>
                <a:spcPct val="100000"/>
              </a:lnSpc>
              <a:buClrTx/>
              <a:buFontTx/>
            </a:pPr>
            <a:r>
              <a:rPr lang="ru-RU" dirty="0">
                <a:solidFill>
                  <a:schemeClr val="tx1"/>
                </a:solidFill>
              </a:rPr>
              <a:t>раздел 7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ru-RU" dirty="0" smtClean="0">
                <a:solidFill>
                  <a:srgbClr val="8CC63F"/>
                </a:solidFill>
              </a:rPr>
              <a:t/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kern="0" dirty="0">
                <a:solidFill>
                  <a:srgbClr val="8CC63F"/>
                </a:solidFill>
              </a:rPr>
              <a:t>Определение и обзор существующих </a:t>
            </a:r>
            <a:r>
              <a:rPr lang="ru-RU" kern="0" dirty="0" err="1">
                <a:solidFill>
                  <a:srgbClr val="8CC63F"/>
                </a:solidFill>
              </a:rPr>
              <a:t>датареференсов</a:t>
            </a:r>
            <a:endParaRPr lang="ru-RU" kern="0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6082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err="1" smtClean="0">
                <a:solidFill>
                  <a:srgbClr val="8CC63F"/>
                </a:solidFill>
              </a:rPr>
              <a:t>Датареференсы</a:t>
            </a:r>
            <a:r>
              <a:rPr lang="ru-RU" dirty="0" smtClean="0">
                <a:solidFill>
                  <a:srgbClr val="8CC63F"/>
                </a:solidFill>
              </a:rPr>
              <a:t>. Определение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591282"/>
            <a:ext cx="6858000" cy="3767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1350" b="1" dirty="0" err="1">
                <a:solidFill>
                  <a:srgbClr val="5F5F5F"/>
                </a:solidFill>
              </a:rPr>
              <a:t>Data</a:t>
            </a:r>
            <a:r>
              <a:rPr lang="ru-RU" sz="1350" b="1" dirty="0">
                <a:solidFill>
                  <a:srgbClr val="5F5F5F"/>
                </a:solidFill>
              </a:rPr>
              <a:t> </a:t>
            </a:r>
            <a:r>
              <a:rPr lang="ru-RU" sz="1350" b="1" dirty="0" err="1">
                <a:solidFill>
                  <a:srgbClr val="5F5F5F"/>
                </a:solidFill>
              </a:rPr>
              <a:t>Reference</a:t>
            </a:r>
            <a:r>
              <a:rPr lang="ru-RU" sz="1350" b="1" dirty="0">
                <a:solidFill>
                  <a:srgbClr val="5F5F5F"/>
                </a:solidFill>
              </a:rPr>
              <a:t> (</a:t>
            </a:r>
            <a:r>
              <a:rPr lang="ru-RU" sz="1350" b="1" dirty="0" err="1">
                <a:solidFill>
                  <a:srgbClr val="5F5F5F"/>
                </a:solidFill>
              </a:rPr>
              <a:t>Датареференсы</a:t>
            </a:r>
            <a:r>
              <a:rPr lang="ru-RU" sz="1350" b="1" dirty="0">
                <a:solidFill>
                  <a:srgbClr val="5F5F5F"/>
                </a:solidFill>
              </a:rPr>
              <a:t>) </a:t>
            </a:r>
            <a:r>
              <a:rPr lang="ru-RU" sz="1200" dirty="0">
                <a:solidFill>
                  <a:srgbClr val="5F5F5F"/>
                </a:solidFill>
              </a:rPr>
              <a:t>– это программные модули, предназначенные для работы с данными в I-DRMS. С помощью них можно производить необходимые </a:t>
            </a:r>
            <a:r>
              <a:rPr lang="ru-RU" sz="1200" b="1" dirty="0">
                <a:solidFill>
                  <a:srgbClr val="5F5F5F"/>
                </a:solidFill>
              </a:rPr>
              <a:t>расчеты</a:t>
            </a:r>
            <a:r>
              <a:rPr lang="ru-RU" sz="1200" dirty="0">
                <a:solidFill>
                  <a:srgbClr val="5F5F5F"/>
                </a:solidFill>
              </a:rPr>
              <a:t>, </a:t>
            </a:r>
            <a:r>
              <a:rPr lang="ru-RU" sz="1200" b="1" dirty="0">
                <a:solidFill>
                  <a:srgbClr val="5F5F5F"/>
                </a:solidFill>
              </a:rPr>
              <a:t>получать данные из сторонних источников </a:t>
            </a:r>
            <a:r>
              <a:rPr lang="ru-RU" sz="1200" dirty="0">
                <a:solidFill>
                  <a:srgbClr val="5F5F5F"/>
                </a:solidFill>
              </a:rPr>
              <a:t>или </a:t>
            </a:r>
            <a:r>
              <a:rPr lang="ru-RU" sz="1200" b="1" dirty="0">
                <a:solidFill>
                  <a:srgbClr val="5F5F5F"/>
                </a:solidFill>
              </a:rPr>
              <a:t>записывать данные во внешние системы</a:t>
            </a:r>
            <a:r>
              <a:rPr lang="ru-RU" sz="1200" dirty="0">
                <a:solidFill>
                  <a:srgbClr val="5F5F5F"/>
                </a:solidFill>
              </a:rPr>
              <a:t>. Конфигурируются </a:t>
            </a:r>
            <a:r>
              <a:rPr lang="ru-RU" sz="1200" dirty="0" err="1">
                <a:solidFill>
                  <a:srgbClr val="5F5F5F"/>
                </a:solidFill>
              </a:rPr>
              <a:t>датареференсы</a:t>
            </a:r>
            <a:r>
              <a:rPr lang="ru-RU" sz="1200" dirty="0">
                <a:solidFill>
                  <a:srgbClr val="5F5F5F"/>
                </a:solidFill>
              </a:rPr>
              <a:t> в редакторе моделей (</a:t>
            </a:r>
            <a:r>
              <a:rPr lang="en-US" sz="1200" dirty="0">
                <a:solidFill>
                  <a:srgbClr val="5F5F5F"/>
                </a:solidFill>
              </a:rPr>
              <a:t>I-DS/EC </a:t>
            </a:r>
            <a:r>
              <a:rPr lang="ru-RU" sz="1200" dirty="0">
                <a:solidFill>
                  <a:srgbClr val="5F5F5F"/>
                </a:solidFill>
              </a:rPr>
              <a:t>или </a:t>
            </a:r>
            <a:r>
              <a:rPr lang="en-US" sz="1200" dirty="0">
                <a:solidFill>
                  <a:srgbClr val="5F5F5F"/>
                </a:solidFill>
              </a:rPr>
              <a:t>PI System</a:t>
            </a:r>
            <a:r>
              <a:rPr lang="ru-RU" sz="1200" dirty="0">
                <a:solidFill>
                  <a:srgbClr val="5F5F5F"/>
                </a:solidFill>
              </a:rPr>
              <a:t> </a:t>
            </a:r>
            <a:r>
              <a:rPr lang="ru-RU" sz="1200" dirty="0" err="1">
                <a:solidFill>
                  <a:srgbClr val="5F5F5F"/>
                </a:solidFill>
              </a:rPr>
              <a:t>Explorer</a:t>
            </a:r>
            <a:r>
              <a:rPr lang="ru-RU" sz="1200" dirty="0">
                <a:solidFill>
                  <a:srgbClr val="5F5F5F"/>
                </a:solidFill>
              </a:rPr>
              <a:t>), выполняются в I-DRMS при загрузке данных, публикации, редактировании зависимых атрибутов.</a:t>
            </a:r>
            <a:endParaRPr lang="en-US" sz="1200" dirty="0">
              <a:solidFill>
                <a:srgbClr val="5F5F5F"/>
              </a:solidFill>
            </a:endParaRPr>
          </a:p>
          <a:p>
            <a:pPr algn="l">
              <a:lnSpc>
                <a:spcPct val="100000"/>
              </a:lnSpc>
            </a:pPr>
            <a:r>
              <a:rPr lang="ru-RU" sz="1200" dirty="0">
                <a:solidFill>
                  <a:srgbClr val="5F5F5F"/>
                </a:solidFill>
              </a:rPr>
              <a:t>Работа </a:t>
            </a:r>
            <a:r>
              <a:rPr lang="ru-RU" sz="1200" dirty="0" err="1">
                <a:solidFill>
                  <a:srgbClr val="5F5F5F"/>
                </a:solidFill>
              </a:rPr>
              <a:t>датареференсов</a:t>
            </a:r>
            <a:r>
              <a:rPr lang="ru-RU" sz="1200" dirty="0">
                <a:solidFill>
                  <a:srgbClr val="5F5F5F"/>
                </a:solidFill>
              </a:rPr>
              <a:t> в I-DRMS зависит от настроек атрибутов в файле MappingConfig.xml.</a:t>
            </a:r>
          </a:p>
          <a:p>
            <a:pPr algn="l">
              <a:lnSpc>
                <a:spcPct val="100000"/>
              </a:lnSpc>
            </a:pPr>
            <a:r>
              <a:rPr lang="ru-RU" sz="1200" dirty="0">
                <a:solidFill>
                  <a:srgbClr val="5F5F5F"/>
                </a:solidFill>
              </a:rPr>
              <a:t>Параметр </a:t>
            </a:r>
            <a:r>
              <a:rPr lang="en-US" sz="1200" dirty="0" err="1">
                <a:solidFill>
                  <a:srgbClr val="5F5F5F"/>
                </a:solidFill>
              </a:rPr>
              <a:t>OperationMode</a:t>
            </a:r>
            <a:r>
              <a:rPr lang="en-US" sz="1200" dirty="0">
                <a:solidFill>
                  <a:srgbClr val="5F5F5F"/>
                </a:solidFill>
              </a:rPr>
              <a:t> </a:t>
            </a:r>
            <a:r>
              <a:rPr lang="ru-RU" sz="1200" dirty="0">
                <a:solidFill>
                  <a:srgbClr val="5F5F5F"/>
                </a:solidFill>
              </a:rPr>
              <a:t>имеет следующие режимы обработки атрибута: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>
                <a:solidFill>
                  <a:srgbClr val="5F5F5F"/>
                </a:solidFill>
              </a:rPr>
              <a:t>Load – </a:t>
            </a:r>
            <a:r>
              <a:rPr lang="ru-RU" sz="1050" dirty="0">
                <a:solidFill>
                  <a:srgbClr val="5F5F5F"/>
                </a:solidFill>
              </a:rPr>
              <a:t>во время загрузки данных;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AfterLoad</a:t>
            </a:r>
            <a:r>
              <a:rPr lang="en-US" sz="1050" dirty="0">
                <a:solidFill>
                  <a:srgbClr val="5F5F5F"/>
                </a:solidFill>
              </a:rPr>
              <a:t> – </a:t>
            </a:r>
            <a:r>
              <a:rPr lang="ru-RU" sz="1050" dirty="0">
                <a:solidFill>
                  <a:srgbClr val="5F5F5F"/>
                </a:solidFill>
              </a:rPr>
              <a:t>после загрузки данных;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BeforeReconcile</a:t>
            </a:r>
            <a:r>
              <a:rPr lang="en-US" sz="1050" dirty="0">
                <a:solidFill>
                  <a:srgbClr val="5F5F5F"/>
                </a:solidFill>
              </a:rPr>
              <a:t> – </a:t>
            </a:r>
            <a:r>
              <a:rPr lang="ru-RU" sz="1050" dirty="0">
                <a:solidFill>
                  <a:srgbClr val="5F5F5F"/>
                </a:solidFill>
              </a:rPr>
              <a:t>до согласования;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AfterReconcile</a:t>
            </a:r>
            <a:r>
              <a:rPr lang="en-US" sz="1050" dirty="0">
                <a:solidFill>
                  <a:srgbClr val="5F5F5F"/>
                </a:solidFill>
              </a:rPr>
              <a:t> – </a:t>
            </a:r>
            <a:r>
              <a:rPr lang="ru-RU" sz="1050" dirty="0">
                <a:solidFill>
                  <a:srgbClr val="5F5F5F"/>
                </a:solidFill>
              </a:rPr>
              <a:t>после согласования;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BeforePublish</a:t>
            </a:r>
            <a:r>
              <a:rPr lang="en-US" sz="1050" dirty="0">
                <a:solidFill>
                  <a:srgbClr val="5F5F5F"/>
                </a:solidFill>
              </a:rPr>
              <a:t> – </a:t>
            </a:r>
            <a:r>
              <a:rPr lang="ru-RU" sz="1050" dirty="0">
                <a:solidFill>
                  <a:srgbClr val="5F5F5F"/>
                </a:solidFill>
              </a:rPr>
              <a:t>до публикации;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 err="1">
                <a:solidFill>
                  <a:srgbClr val="5F5F5F"/>
                </a:solidFill>
              </a:rPr>
              <a:t>AfterPublish</a:t>
            </a:r>
            <a:r>
              <a:rPr lang="en-US" sz="1050" dirty="0">
                <a:solidFill>
                  <a:srgbClr val="5F5F5F"/>
                </a:solidFill>
              </a:rPr>
              <a:t> – </a:t>
            </a:r>
            <a:r>
              <a:rPr lang="ru-RU" sz="1050" dirty="0">
                <a:solidFill>
                  <a:srgbClr val="5F5F5F"/>
                </a:solidFill>
              </a:rPr>
              <a:t>после публикации;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>
                <a:solidFill>
                  <a:srgbClr val="5F5F5F"/>
                </a:solidFill>
              </a:rPr>
              <a:t>Recalculate – </a:t>
            </a:r>
            <a:r>
              <a:rPr lang="ru-RU" sz="1050" dirty="0">
                <a:solidFill>
                  <a:srgbClr val="5F5F5F"/>
                </a:solidFill>
              </a:rPr>
              <a:t>во время нажатия кнопки пересчета;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dirty="0">
                <a:solidFill>
                  <a:srgbClr val="5F5F5F"/>
                </a:solidFill>
              </a:rPr>
              <a:t>Manual – </a:t>
            </a:r>
            <a:r>
              <a:rPr lang="ru-RU" sz="1050" dirty="0">
                <a:solidFill>
                  <a:srgbClr val="5F5F5F"/>
                </a:solidFill>
              </a:rPr>
              <a:t>ручной ввод, без пересчета.</a:t>
            </a:r>
          </a:p>
          <a:p>
            <a:pPr algn="l">
              <a:lnSpc>
                <a:spcPct val="100000"/>
              </a:lnSpc>
            </a:pPr>
            <a:r>
              <a:rPr lang="ru-RU" sz="1200" dirty="0">
                <a:solidFill>
                  <a:srgbClr val="5F5F5F"/>
                </a:solidFill>
              </a:rPr>
              <a:t>В </a:t>
            </a:r>
            <a:r>
              <a:rPr lang="ru-RU" sz="1200" dirty="0" err="1">
                <a:solidFill>
                  <a:srgbClr val="5F5F5F"/>
                </a:solidFill>
              </a:rPr>
              <a:t>OperationMode</a:t>
            </a:r>
            <a:r>
              <a:rPr lang="ru-RU" sz="1200" dirty="0">
                <a:solidFill>
                  <a:srgbClr val="5F5F5F"/>
                </a:solidFill>
              </a:rPr>
              <a:t> можно указать несколько значений, это делается через пробел. Например:</a:t>
            </a:r>
          </a:p>
          <a:p>
            <a:pPr algn="l">
              <a:lnSpc>
                <a:spcPct val="100000"/>
              </a:lnSpc>
            </a:pPr>
            <a:r>
              <a:rPr lang="ru-RU" sz="1200" dirty="0" err="1">
                <a:solidFill>
                  <a:srgbClr val="5F5F5F"/>
                </a:solidFill>
              </a:rPr>
              <a:t>OperationMode</a:t>
            </a:r>
            <a:r>
              <a:rPr lang="ru-RU" sz="1200" dirty="0">
                <a:solidFill>
                  <a:srgbClr val="5F5F5F"/>
                </a:solidFill>
              </a:rPr>
              <a:t>=”</a:t>
            </a:r>
            <a:r>
              <a:rPr lang="ru-RU" sz="1200" dirty="0" err="1">
                <a:solidFill>
                  <a:srgbClr val="5F5F5F"/>
                </a:solidFill>
              </a:rPr>
              <a:t>Load</a:t>
            </a:r>
            <a:r>
              <a:rPr lang="ru-RU" sz="1200" dirty="0">
                <a:solidFill>
                  <a:srgbClr val="5F5F5F"/>
                </a:solidFill>
              </a:rPr>
              <a:t> </a:t>
            </a:r>
            <a:r>
              <a:rPr lang="ru-RU" sz="1200" dirty="0" err="1">
                <a:solidFill>
                  <a:srgbClr val="5F5F5F"/>
                </a:solidFill>
              </a:rPr>
              <a:t>BeforeReconcile</a:t>
            </a:r>
            <a:r>
              <a:rPr lang="ru-RU" sz="1200" dirty="0">
                <a:solidFill>
                  <a:srgbClr val="5F5F5F"/>
                </a:solidFill>
              </a:rPr>
              <a:t>” – атрибут будет обрабатываться при загрузке данных, а также до согласования.</a:t>
            </a:r>
          </a:p>
        </p:txBody>
      </p:sp>
    </p:spTree>
    <p:extLst>
      <p:ext uri="{BB962C8B-B14F-4D97-AF65-F5344CB8AC3E}">
        <p14:creationId xmlns:p14="http://schemas.microsoft.com/office/powerpoint/2010/main" val="2021235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err="1" smtClean="0">
                <a:solidFill>
                  <a:srgbClr val="8CC63F"/>
                </a:solidFill>
              </a:rPr>
              <a:t>Датареференсы</a:t>
            </a:r>
            <a:r>
              <a:rPr lang="ru-RU" dirty="0" smtClean="0">
                <a:solidFill>
                  <a:srgbClr val="8CC63F"/>
                </a:solidFill>
              </a:rPr>
              <a:t>. Перечень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2349063" y="555813"/>
            <a:ext cx="5651938" cy="4352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>
                <a:solidFill>
                  <a:srgbClr val="5F5F5F"/>
                </a:solidFill>
              </a:rPr>
              <a:t>PI </a:t>
            </a:r>
            <a:r>
              <a:rPr lang="ru-RU" sz="1050" b="1" dirty="0" err="1">
                <a:solidFill>
                  <a:srgbClr val="5F5F5F"/>
                </a:solidFill>
              </a:rPr>
              <a:t>Point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позволяет получать или записывать данные в PI.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Historian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Point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предназначен для чтения из тегов </a:t>
            </a:r>
            <a:r>
              <a:rPr lang="ru-RU" sz="1050" dirty="0" err="1">
                <a:solidFill>
                  <a:srgbClr val="5F5F5F"/>
                </a:solidFill>
              </a:rPr>
              <a:t>Historian</a:t>
            </a:r>
            <a:r>
              <a:rPr lang="ru-RU" sz="1050" dirty="0">
                <a:solidFill>
                  <a:srgbClr val="5F5F5F"/>
                </a:solidFill>
              </a:rPr>
              <a:t> и публикации в них.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WonderwarePoint</a:t>
            </a:r>
            <a:r>
              <a:rPr lang="ru-RU" sz="1050" dirty="0">
                <a:solidFill>
                  <a:srgbClr val="5F5F5F"/>
                </a:solidFill>
              </a:rPr>
              <a:t> одновременно работает с тегами </a:t>
            </a:r>
            <a:r>
              <a:rPr lang="en-US" sz="1050" dirty="0" err="1">
                <a:solidFill>
                  <a:srgbClr val="5F5F5F"/>
                </a:solidFill>
              </a:rPr>
              <a:t>Wonderware</a:t>
            </a:r>
            <a:r>
              <a:rPr lang="ru-RU" sz="1050" dirty="0">
                <a:solidFill>
                  <a:srgbClr val="5F5F5F"/>
                </a:solidFill>
              </a:rPr>
              <a:t> </a:t>
            </a:r>
            <a:r>
              <a:rPr lang="ru-RU" sz="1050" dirty="0" err="1">
                <a:solidFill>
                  <a:srgbClr val="5F5F5F"/>
                </a:solidFill>
              </a:rPr>
              <a:t>Historian</a:t>
            </a:r>
            <a:r>
              <a:rPr lang="ru-RU" sz="1050" dirty="0">
                <a:solidFill>
                  <a:srgbClr val="5F5F5F"/>
                </a:solidFill>
              </a:rPr>
              <a:t> (чтение и запись) и тегами </a:t>
            </a:r>
            <a:r>
              <a:rPr lang="ru-RU" sz="1050" dirty="0" err="1">
                <a:solidFill>
                  <a:srgbClr val="5F5F5F"/>
                </a:solidFill>
              </a:rPr>
              <a:t>Automation</a:t>
            </a:r>
            <a:r>
              <a:rPr lang="ru-RU" sz="1050" dirty="0">
                <a:solidFill>
                  <a:srgbClr val="5F5F5F"/>
                </a:solidFill>
              </a:rPr>
              <a:t> </a:t>
            </a:r>
            <a:r>
              <a:rPr lang="ru-RU" sz="1050" dirty="0" err="1">
                <a:solidFill>
                  <a:srgbClr val="5F5F5F"/>
                </a:solidFill>
              </a:rPr>
              <a:t>Object</a:t>
            </a:r>
            <a:r>
              <a:rPr lang="ru-RU" sz="1050" dirty="0">
                <a:solidFill>
                  <a:srgbClr val="5F5F5F"/>
                </a:solidFill>
              </a:rPr>
              <a:t> </a:t>
            </a:r>
            <a:r>
              <a:rPr lang="ru-RU" sz="1050" dirty="0" err="1">
                <a:solidFill>
                  <a:srgbClr val="5F5F5F"/>
                </a:solidFill>
              </a:rPr>
              <a:t>Server</a:t>
            </a:r>
            <a:r>
              <a:rPr lang="ru-RU" sz="1050" dirty="0">
                <a:solidFill>
                  <a:srgbClr val="5F5F5F"/>
                </a:solidFill>
              </a:rPr>
              <a:t> (AOS) – только на запись.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b="1" dirty="0" err="1">
                <a:solidFill>
                  <a:srgbClr val="5F5F5F"/>
                </a:solidFill>
              </a:rPr>
              <a:t>TSDBPoint</a:t>
            </a:r>
            <a:r>
              <a:rPr lang="en-US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предназначен для работы с тегами </a:t>
            </a:r>
            <a:r>
              <a:rPr lang="en-US" sz="1050" dirty="0">
                <a:solidFill>
                  <a:srgbClr val="5F5F5F"/>
                </a:solidFill>
              </a:rPr>
              <a:t>Time Series Data Base (TSDB). </a:t>
            </a:r>
            <a:endParaRPr lang="ru-RU" sz="1050" dirty="0">
              <a:solidFill>
                <a:srgbClr val="5F5F5F"/>
              </a:solidFill>
            </a:endParaRP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Formula</a:t>
            </a:r>
            <a:r>
              <a:rPr lang="ru-RU" sz="1050" dirty="0">
                <a:solidFill>
                  <a:srgbClr val="5F5F5F"/>
                </a:solidFill>
              </a:rPr>
              <a:t> позволяет вычислять значение атрибута по формуле, в том числе используя для этого значение других атрибутов в этом или другом элементе.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From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Last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Case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позволяет выбирать значение атрибута на основе данных этого атрибута в предыдущем периоде.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From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Another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Analysis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используется для получения значений атрибутов на основе данных другого анализа.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Sum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of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Transfers</a:t>
            </a:r>
            <a:r>
              <a:rPr lang="ru-RU" sz="1050" dirty="0">
                <a:solidFill>
                  <a:srgbClr val="5F5F5F"/>
                </a:solidFill>
              </a:rPr>
              <a:t> производит расчет массы датчика потока, входящего или исходящего из узла, на основе массы операций с другой стороны.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Smart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Sum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of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Transfers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позволяет рассчитать сумму масс операций, исходящих из узла или входящих в узел, при отсутствии физического расходомера. При расчете учитывается не только массы операций потоков на другой стороне узла, но также и массы потоков с той стороны, где датчик.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Tank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Mass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вычисляет массу продукта в резервуаре, используя остаток из прошлого периода, а также сумму входящих/исходящих транзакций и потоков.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CaselsLastDayOfMonth</a:t>
            </a:r>
            <a:r>
              <a:rPr lang="ru-RU" sz="1050" dirty="0">
                <a:solidFill>
                  <a:srgbClr val="5F5F5F"/>
                </a:solidFill>
              </a:rPr>
              <a:t> предназначен для определения является ли текущий период последним расчетным периодом месяца. 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ru-RU" sz="1050" b="1" dirty="0" err="1">
                <a:solidFill>
                  <a:srgbClr val="5F5F5F"/>
                </a:solidFill>
              </a:rPr>
              <a:t>Table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b="1" dirty="0" err="1">
                <a:solidFill>
                  <a:srgbClr val="5F5F5F"/>
                </a:solidFill>
              </a:rPr>
              <a:t>Lookup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позволяет получать значение атрибута из таблицы БД.</a:t>
            </a: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5565" y="520339"/>
            <a:ext cx="1101739" cy="4277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599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Содержание курса День 1й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Практика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Установка дистрибутива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Генерация кода для получения лицензии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Разработка модели в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I-DS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/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P (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часть1)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Создание шаблонов элементов:</a:t>
            </a:r>
          </a:p>
          <a:p>
            <a:pPr marL="1200150" lvl="2" indent="-342900">
              <a:buClr>
                <a:srgbClr val="0099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ru-R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Типы элементов;</a:t>
            </a:r>
          </a:p>
          <a:p>
            <a:pPr marL="1200150" lvl="2" indent="-342900">
              <a:buClr>
                <a:srgbClr val="0099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ru-R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Шаблоны атрибутов;</a:t>
            </a:r>
          </a:p>
          <a:p>
            <a:pPr marL="1200150" lvl="2" indent="-342900">
              <a:buClr>
                <a:srgbClr val="009999"/>
              </a:buClr>
              <a:buSzPct val="100000"/>
              <a:buFont typeface="Wingdings" panose="05000000000000000000" pitchFamily="2" charset="2"/>
              <a:buChar char="§"/>
              <a:defRPr/>
            </a:pPr>
            <a:r>
              <a:rPr lang="ru-RU" sz="10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Шаблоны портов;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Таблица продуктов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SF_Material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table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54918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err="1" smtClean="0">
                <a:solidFill>
                  <a:srgbClr val="8CC63F"/>
                </a:solidFill>
              </a:rPr>
              <a:t>Датареференсы</a:t>
            </a:r>
            <a:r>
              <a:rPr lang="ru-RU" dirty="0" smtClean="0">
                <a:solidFill>
                  <a:srgbClr val="8CC63F"/>
                </a:solidFill>
              </a:rPr>
              <a:t>. Настройка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4631121" y="621508"/>
            <a:ext cx="3369879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1200" dirty="0">
                <a:solidFill>
                  <a:srgbClr val="5F5F5F"/>
                </a:solidFill>
              </a:rPr>
              <a:t>Для настройки </a:t>
            </a:r>
            <a:r>
              <a:rPr lang="ru-RU" sz="1200" dirty="0" err="1">
                <a:solidFill>
                  <a:srgbClr val="5F5F5F"/>
                </a:solidFill>
              </a:rPr>
              <a:t>датареференсов</a:t>
            </a:r>
            <a:r>
              <a:rPr lang="ru-RU" sz="1200" dirty="0">
                <a:solidFill>
                  <a:srgbClr val="5F5F5F"/>
                </a:solidFill>
              </a:rPr>
              <a:t> необходимо </a:t>
            </a:r>
            <a:r>
              <a:rPr lang="ru-RU" sz="1200" b="1" dirty="0">
                <a:solidFill>
                  <a:srgbClr val="5F5F5F"/>
                </a:solidFill>
              </a:rPr>
              <a:t>на нужном атрибуте нужного шаблона </a:t>
            </a:r>
            <a:r>
              <a:rPr lang="ru-RU" sz="1200" dirty="0">
                <a:solidFill>
                  <a:srgbClr val="5F5F5F"/>
                </a:solidFill>
              </a:rPr>
              <a:t>выбрать источник данных </a:t>
            </a:r>
            <a:r>
              <a:rPr lang="en-US" sz="1200" b="1" dirty="0">
                <a:solidFill>
                  <a:srgbClr val="5F5F5F"/>
                </a:solidFill>
              </a:rPr>
              <a:t>DRMS Stub</a:t>
            </a:r>
            <a:r>
              <a:rPr lang="ru-RU" sz="1200" dirty="0">
                <a:solidFill>
                  <a:srgbClr val="5F5F5F"/>
                </a:solidFill>
              </a:rPr>
              <a:t>.</a:t>
            </a:r>
          </a:p>
          <a:p>
            <a:pPr algn="l">
              <a:lnSpc>
                <a:spcPct val="100000"/>
              </a:lnSpc>
            </a:pPr>
            <a:r>
              <a:rPr lang="ru-RU" sz="1200" dirty="0">
                <a:solidFill>
                  <a:srgbClr val="5F5F5F"/>
                </a:solidFill>
              </a:rPr>
              <a:t>Далее необходимо сконфигурировать сами </a:t>
            </a:r>
            <a:r>
              <a:rPr lang="ru-RU" sz="1200" b="1" dirty="0" err="1">
                <a:solidFill>
                  <a:srgbClr val="5F5F5F"/>
                </a:solidFill>
              </a:rPr>
              <a:t>датареференсы</a:t>
            </a:r>
            <a:r>
              <a:rPr lang="ru-RU" sz="1200" b="1" dirty="0">
                <a:solidFill>
                  <a:srgbClr val="5F5F5F"/>
                </a:solidFill>
              </a:rPr>
              <a:t> на атрибутах элементов</a:t>
            </a:r>
            <a:r>
              <a:rPr lang="ru-RU" sz="1200" dirty="0">
                <a:solidFill>
                  <a:srgbClr val="5F5F5F"/>
                </a:solidFill>
              </a:rPr>
              <a:t> модели.</a:t>
            </a:r>
          </a:p>
          <a:p>
            <a:pPr algn="l">
              <a:lnSpc>
                <a:spcPct val="100000"/>
              </a:lnSpc>
            </a:pPr>
            <a:r>
              <a:rPr lang="ru-RU" sz="1200" dirty="0">
                <a:solidFill>
                  <a:srgbClr val="5F5F5F"/>
                </a:solidFill>
              </a:rPr>
              <a:t>При редактировании атрибутов элементов, имеющих источник данных DRMS </a:t>
            </a:r>
            <a:r>
              <a:rPr lang="ru-RU" sz="1200" dirty="0" err="1">
                <a:solidFill>
                  <a:srgbClr val="5F5F5F"/>
                </a:solidFill>
              </a:rPr>
              <a:t>Stub</a:t>
            </a:r>
            <a:r>
              <a:rPr lang="ru-RU" sz="1200" dirty="0">
                <a:solidFill>
                  <a:srgbClr val="5F5F5F"/>
                </a:solidFill>
              </a:rPr>
              <a:t> необходимо указать </a:t>
            </a:r>
            <a:r>
              <a:rPr lang="ru-RU" sz="1200" b="1" dirty="0">
                <a:solidFill>
                  <a:srgbClr val="5F5F5F"/>
                </a:solidFill>
              </a:rPr>
              <a:t>название </a:t>
            </a:r>
            <a:r>
              <a:rPr lang="ru-RU" sz="1200" b="1" dirty="0" err="1">
                <a:solidFill>
                  <a:srgbClr val="5F5F5F"/>
                </a:solidFill>
              </a:rPr>
              <a:t>датареференса</a:t>
            </a:r>
            <a:r>
              <a:rPr lang="ru-RU" sz="1200" b="1" dirty="0">
                <a:solidFill>
                  <a:srgbClr val="5F5F5F"/>
                </a:solidFill>
              </a:rPr>
              <a:t> и конфигурационную строку</a:t>
            </a:r>
            <a:r>
              <a:rPr lang="ru-RU" sz="1200" dirty="0">
                <a:solidFill>
                  <a:srgbClr val="5F5F5F"/>
                </a:solidFill>
              </a:rPr>
              <a:t>.</a:t>
            </a:r>
            <a:endParaRPr lang="ru-RU" sz="1050" dirty="0">
              <a:solidFill>
                <a:srgbClr val="5F5F5F"/>
              </a:solidFill>
            </a:endParaRPr>
          </a:p>
        </p:txBody>
      </p:sp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43370" y="2967140"/>
            <a:ext cx="3065539" cy="16862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3693" y="2578462"/>
            <a:ext cx="2882709" cy="2086768"/>
          </a:xfrm>
          <a:prstGeom prst="rect">
            <a:avLst/>
          </a:prstGeom>
        </p:spPr>
      </p:pic>
      <p:sp>
        <p:nvSpPr>
          <p:cNvPr id="8" name="Скругленный прямоугольник 7"/>
          <p:cNvSpPr/>
          <p:nvPr/>
        </p:nvSpPr>
        <p:spPr bwMode="auto">
          <a:xfrm>
            <a:off x="3024878" y="3541374"/>
            <a:ext cx="1281525" cy="40197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cxnSp>
        <p:nvCxnSpPr>
          <p:cNvPr id="9" name="Прямая со стрелкой 8"/>
          <p:cNvCxnSpPr>
            <a:stCxn id="8" idx="2"/>
          </p:cNvCxnSpPr>
          <p:nvPr/>
        </p:nvCxnSpPr>
        <p:spPr bwMode="auto">
          <a:xfrm>
            <a:off x="3665640" y="3943350"/>
            <a:ext cx="3390" cy="16573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Рисунок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23692" y="620900"/>
            <a:ext cx="2882710" cy="1873993"/>
          </a:xfrm>
          <a:prstGeom prst="rect">
            <a:avLst/>
          </a:prstGeom>
        </p:spPr>
      </p:pic>
      <p:sp>
        <p:nvSpPr>
          <p:cNvPr id="17" name="Скругленный прямоугольник 16"/>
          <p:cNvSpPr/>
          <p:nvPr/>
        </p:nvSpPr>
        <p:spPr bwMode="auto">
          <a:xfrm>
            <a:off x="2657475" y="1318606"/>
            <a:ext cx="1648928" cy="1176287"/>
          </a:xfrm>
          <a:prstGeom prst="roundRect">
            <a:avLst>
              <a:gd name="adj" fmla="val 7053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28511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  <p:bldP spid="8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8010" y="1532646"/>
            <a:ext cx="6707981" cy="20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раздел </a:t>
            </a:r>
            <a:r>
              <a:rPr lang="ru-RU" dirty="0" smtClean="0">
                <a:solidFill>
                  <a:schemeClr val="tx1"/>
                </a:solidFill>
              </a:rPr>
              <a:t>8.</a:t>
            </a:r>
            <a:r>
              <a:rPr lang="ru-RU" dirty="0" smtClean="0">
                <a:solidFill>
                  <a:srgbClr val="8CC63F"/>
                </a:solidFill>
              </a:rPr>
              <a:t/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 smtClean="0">
                <a:solidFill>
                  <a:srgbClr val="8CC63F"/>
                </a:solidFill>
              </a:rPr>
              <a:t>Создание модели и элементов. Групповое редактирование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62451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1143000" y="0"/>
            <a:ext cx="6858000" cy="472967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Создание модели и элементов.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8087" y="651544"/>
            <a:ext cx="2879966" cy="1985825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58087" y="2862611"/>
            <a:ext cx="4099351" cy="1918738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57438" y="2875165"/>
            <a:ext cx="2442932" cy="95003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69262" y="3855226"/>
            <a:ext cx="2431108" cy="945431"/>
          </a:xfrm>
          <a:prstGeom prst="rect">
            <a:avLst/>
          </a:prstGeom>
        </p:spPr>
      </p:pic>
      <p:pic>
        <p:nvPicPr>
          <p:cNvPr id="7" name="Рисунок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65714" y="655940"/>
            <a:ext cx="2719421" cy="963679"/>
          </a:xfrm>
          <a:prstGeom prst="rect">
            <a:avLst/>
          </a:prstGeom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65714" y="1671630"/>
            <a:ext cx="2719421" cy="963679"/>
          </a:xfrm>
          <a:prstGeom prst="rect">
            <a:avLst/>
          </a:prstGeom>
        </p:spPr>
      </p:pic>
      <p:sp>
        <p:nvSpPr>
          <p:cNvPr id="24" name="Rectangle 9"/>
          <p:cNvSpPr>
            <a:spLocks noGrp="1" noChangeArrowheads="1"/>
          </p:cNvSpPr>
          <p:nvPr>
            <p:ph idx="1"/>
          </p:nvPr>
        </p:nvSpPr>
        <p:spPr>
          <a:xfrm>
            <a:off x="1258087" y="409574"/>
            <a:ext cx="6415253" cy="409233"/>
          </a:xfrm>
        </p:spPr>
        <p:txBody>
          <a:bodyPr/>
          <a:lstStyle/>
          <a:p>
            <a:pPr eaLnBrk="1" hangingPunct="1"/>
            <a:r>
              <a:rPr lang="ru-RU" sz="1500" dirty="0">
                <a:solidFill>
                  <a:srgbClr val="4D4D4D"/>
                </a:solidFill>
              </a:rPr>
              <a:t>1. Создание модели в АРМ </a:t>
            </a:r>
            <a:r>
              <a:rPr lang="en-US" sz="1500" dirty="0">
                <a:solidFill>
                  <a:srgbClr val="4D4D4D"/>
                </a:solidFill>
              </a:rPr>
              <a:t>I-DS/EC</a:t>
            </a:r>
            <a:endParaRPr lang="en-US" sz="1200" dirty="0">
              <a:solidFill>
                <a:srgbClr val="4D4D4D"/>
              </a:solidFill>
            </a:endParaRPr>
          </a:p>
        </p:txBody>
      </p:sp>
      <p:sp>
        <p:nvSpPr>
          <p:cNvPr id="12" name="Rectangle 9"/>
          <p:cNvSpPr txBox="1">
            <a:spLocks noChangeArrowheads="1"/>
          </p:cNvSpPr>
          <p:nvPr/>
        </p:nvSpPr>
        <p:spPr bwMode="auto">
          <a:xfrm>
            <a:off x="1143001" y="2577114"/>
            <a:ext cx="6415253" cy="409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sz="1500" kern="0" dirty="0">
                <a:solidFill>
                  <a:srgbClr val="4D4D4D"/>
                </a:solidFill>
              </a:rPr>
              <a:t>2. Создание элементов модели в АРМ </a:t>
            </a:r>
            <a:r>
              <a:rPr lang="en-US" sz="1500" kern="0" dirty="0">
                <a:solidFill>
                  <a:srgbClr val="4D4D4D"/>
                </a:solidFill>
              </a:rPr>
              <a:t>I-DS/EC</a:t>
            </a:r>
            <a:endParaRPr lang="en-US" sz="1200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3889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24" grpId="0" build="p"/>
      <p:bldP spid="12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1143000" y="-1"/>
            <a:ext cx="6858000" cy="832783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Создание модели и элементов. Групповое редактирование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9"/>
          <p:cNvSpPr>
            <a:spLocks noGrp="1" noChangeArrowheads="1"/>
          </p:cNvSpPr>
          <p:nvPr>
            <p:ph idx="1"/>
          </p:nvPr>
        </p:nvSpPr>
        <p:spPr>
          <a:xfrm>
            <a:off x="1258087" y="929712"/>
            <a:ext cx="6655828" cy="409233"/>
          </a:xfrm>
        </p:spPr>
        <p:txBody>
          <a:bodyPr/>
          <a:lstStyle/>
          <a:p>
            <a:pPr eaLnBrk="1" hangingPunct="1"/>
            <a:r>
              <a:rPr lang="ru-RU" sz="1500" dirty="0">
                <a:solidFill>
                  <a:srgbClr val="4D4D4D"/>
                </a:solidFill>
              </a:rPr>
              <a:t>Использование инструментария группового редактирования:</a:t>
            </a:r>
            <a:endParaRPr lang="en-US" sz="1200" dirty="0">
              <a:solidFill>
                <a:srgbClr val="4D4D4D"/>
              </a:solidFill>
            </a:endParaRPr>
          </a:p>
        </p:txBody>
      </p:sp>
      <p:grpSp>
        <p:nvGrpSpPr>
          <p:cNvPr id="13" name="Группа 12"/>
          <p:cNvGrpSpPr/>
          <p:nvPr/>
        </p:nvGrpSpPr>
        <p:grpSpPr>
          <a:xfrm>
            <a:off x="3179163" y="1328363"/>
            <a:ext cx="2813674" cy="585788"/>
            <a:chOff x="1471612" y="1802719"/>
            <a:chExt cx="3751565" cy="781050"/>
          </a:xfrm>
        </p:grpSpPr>
        <p:pic>
          <p:nvPicPr>
            <p:cNvPr id="9" name="Рисунок 8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71612" y="1802719"/>
              <a:ext cx="714375" cy="781050"/>
            </a:xfrm>
            <a:prstGeom prst="rect">
              <a:avLst/>
            </a:prstGeom>
          </p:spPr>
        </p:pic>
        <p:pic>
          <p:nvPicPr>
            <p:cNvPr id="10" name="Рисунок 9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6385" y="1802719"/>
              <a:ext cx="759049" cy="781050"/>
            </a:xfrm>
            <a:prstGeom prst="rect">
              <a:avLst/>
            </a:prstGeom>
          </p:spPr>
        </p:pic>
        <p:pic>
          <p:nvPicPr>
            <p:cNvPr id="14" name="Рисунок 1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508802" y="1802719"/>
              <a:ext cx="714375" cy="781050"/>
            </a:xfrm>
            <a:prstGeom prst="rect">
              <a:avLst/>
            </a:prstGeom>
          </p:spPr>
        </p:pic>
        <p:sp>
          <p:nvSpPr>
            <p:cNvPr id="11" name="Стрелка вправо 10"/>
            <p:cNvSpPr/>
            <p:nvPr/>
          </p:nvSpPr>
          <p:spPr bwMode="auto">
            <a:xfrm>
              <a:off x="2185987" y="1992367"/>
              <a:ext cx="780398" cy="38888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</a:pPr>
              <a:endParaRPr lang="ru-RU" sz="2100" i="1">
                <a:solidFill>
                  <a:srgbClr val="000099"/>
                </a:solidFill>
                <a:latin typeface="Arial" charset="0"/>
              </a:endParaRPr>
            </a:p>
          </p:txBody>
        </p:sp>
        <p:sp>
          <p:nvSpPr>
            <p:cNvPr id="16" name="Стрелка вправо 15"/>
            <p:cNvSpPr/>
            <p:nvPr/>
          </p:nvSpPr>
          <p:spPr bwMode="auto">
            <a:xfrm>
              <a:off x="3725434" y="1998802"/>
              <a:ext cx="780398" cy="388883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 w="9525" cap="flat" cmpd="sng" algn="ctr">
              <a:solidFill>
                <a:schemeClr val="bg1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</a:pPr>
              <a:endParaRPr lang="ru-RU" sz="2100" i="1">
                <a:solidFill>
                  <a:srgbClr val="000099"/>
                </a:solidFill>
                <a:latin typeface="Arial" charset="0"/>
              </a:endParaRPr>
            </a:p>
          </p:txBody>
        </p:sp>
      </p:grpSp>
      <p:sp>
        <p:nvSpPr>
          <p:cNvPr id="18" name="Rectangle 9"/>
          <p:cNvSpPr txBox="1">
            <a:spLocks noChangeArrowheads="1"/>
          </p:cNvSpPr>
          <p:nvPr/>
        </p:nvSpPr>
        <p:spPr bwMode="auto">
          <a:xfrm>
            <a:off x="1185402" y="2077621"/>
            <a:ext cx="1993761" cy="409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ru-RU" sz="1500" kern="0" dirty="0">
                <a:solidFill>
                  <a:srgbClr val="4D4D4D"/>
                </a:solidFill>
              </a:rPr>
              <a:t>1. Выгрузка:</a:t>
            </a:r>
            <a:endParaRPr lang="en-US" sz="1200" kern="0" dirty="0">
              <a:solidFill>
                <a:srgbClr val="4D4D4D"/>
              </a:solidFill>
            </a:endParaRPr>
          </a:p>
        </p:txBody>
      </p:sp>
      <p:sp>
        <p:nvSpPr>
          <p:cNvPr id="19" name="Rectangle 9"/>
          <p:cNvSpPr txBox="1">
            <a:spLocks noChangeArrowheads="1"/>
          </p:cNvSpPr>
          <p:nvPr/>
        </p:nvSpPr>
        <p:spPr bwMode="auto">
          <a:xfrm>
            <a:off x="3280448" y="2096574"/>
            <a:ext cx="2613110" cy="409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6350" indent="-635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2000" b="1" i="0" kern="0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1500" dirty="0"/>
              <a:t>2. Редактирование:</a:t>
            </a:r>
            <a:endParaRPr lang="en-US" sz="1500" dirty="0"/>
          </a:p>
        </p:txBody>
      </p:sp>
      <p:sp>
        <p:nvSpPr>
          <p:cNvPr id="20" name="Rectangle 9"/>
          <p:cNvSpPr txBox="1">
            <a:spLocks noChangeArrowheads="1"/>
          </p:cNvSpPr>
          <p:nvPr/>
        </p:nvSpPr>
        <p:spPr bwMode="auto">
          <a:xfrm>
            <a:off x="5928232" y="2093432"/>
            <a:ext cx="2046665" cy="409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6350" indent="-6350" eaLnBrk="1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2000" b="1" i="0" kern="0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1500" dirty="0"/>
              <a:t>3. Загрузка:</a:t>
            </a:r>
            <a:endParaRPr lang="en-US" sz="1500" dirty="0"/>
          </a:p>
        </p:txBody>
      </p:sp>
      <p:pic>
        <p:nvPicPr>
          <p:cNvPr id="21" name="Рисунок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458" y="2477661"/>
            <a:ext cx="2018109" cy="152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2" name="Рисунок 21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7745" y="2477661"/>
            <a:ext cx="2635813" cy="1521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Рисунок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7235" y="2468940"/>
            <a:ext cx="2037661" cy="15298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365292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  <p:bldP spid="24" grpId="0" build="p"/>
      <p:bldP spid="18" grpId="0"/>
      <p:bldP spid="19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Заголовок 1"/>
          <p:cNvSpPr>
            <a:spLocks noGrp="1"/>
          </p:cNvSpPr>
          <p:nvPr>
            <p:ph type="title"/>
          </p:nvPr>
        </p:nvSpPr>
        <p:spPr>
          <a:xfrm>
            <a:off x="1143000" y="-1"/>
            <a:ext cx="6858000" cy="832783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Конфигурирование модели материальных потоков</a:t>
            </a: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" name="Rectangle 9"/>
          <p:cNvSpPr>
            <a:spLocks noGrp="1" noChangeArrowheads="1"/>
          </p:cNvSpPr>
          <p:nvPr>
            <p:ph idx="1"/>
          </p:nvPr>
        </p:nvSpPr>
        <p:spPr>
          <a:xfrm>
            <a:off x="1349829" y="701111"/>
            <a:ext cx="3022580" cy="409233"/>
          </a:xfrm>
        </p:spPr>
        <p:txBody>
          <a:bodyPr/>
          <a:lstStyle/>
          <a:p>
            <a:pPr algn="ctr" eaLnBrk="1" hangingPunct="1"/>
            <a:r>
              <a:rPr lang="ru-RU" sz="1500" b="1" dirty="0">
                <a:solidFill>
                  <a:srgbClr val="4D4D4D"/>
                </a:solidFill>
              </a:rPr>
              <a:t>Соединения элементов:</a:t>
            </a:r>
            <a:endParaRPr lang="en-US" sz="1200" b="1" dirty="0">
              <a:solidFill>
                <a:srgbClr val="4D4D4D"/>
              </a:solidFill>
            </a:endParaRPr>
          </a:p>
        </p:txBody>
      </p:sp>
      <p:pic>
        <p:nvPicPr>
          <p:cNvPr id="17" name="Объект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1349829" y="987164"/>
            <a:ext cx="3022579" cy="189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5" name="Объект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4572000" y="987165"/>
            <a:ext cx="3022579" cy="189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6" name="Rectangle 9"/>
          <p:cNvSpPr txBox="1">
            <a:spLocks noChangeArrowheads="1"/>
          </p:cNvSpPr>
          <p:nvPr/>
        </p:nvSpPr>
        <p:spPr bwMode="auto">
          <a:xfrm>
            <a:off x="4571999" y="701111"/>
            <a:ext cx="3022580" cy="409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ru-RU" sz="1500" kern="0" dirty="0">
                <a:solidFill>
                  <a:srgbClr val="4D4D4D"/>
                </a:solidFill>
              </a:rPr>
              <a:t>Слои:</a:t>
            </a:r>
            <a:endParaRPr lang="en-US" sz="1200" kern="0" dirty="0">
              <a:solidFill>
                <a:srgbClr val="4D4D4D"/>
              </a:solidFill>
            </a:endParaRPr>
          </a:p>
        </p:txBody>
      </p:sp>
      <p:pic>
        <p:nvPicPr>
          <p:cNvPr id="27" name="Объект 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 bwMode="auto">
          <a:xfrm>
            <a:off x="3060709" y="3114777"/>
            <a:ext cx="3022580" cy="1897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" name="Rectangle 9"/>
          <p:cNvSpPr txBox="1">
            <a:spLocks noChangeArrowheads="1"/>
          </p:cNvSpPr>
          <p:nvPr/>
        </p:nvSpPr>
        <p:spPr bwMode="auto">
          <a:xfrm>
            <a:off x="3060709" y="2837216"/>
            <a:ext cx="3022580" cy="4092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algn="ctr" eaLnBrk="1" hangingPunct="1">
              <a:lnSpc>
                <a:spcPct val="100000"/>
              </a:lnSpc>
            </a:pPr>
            <a:r>
              <a:rPr lang="ru-RU" sz="1500" kern="0" dirty="0">
                <a:solidFill>
                  <a:srgbClr val="4D4D4D"/>
                </a:solidFill>
              </a:rPr>
              <a:t>Структурные элементы:</a:t>
            </a:r>
            <a:endParaRPr lang="en-US" sz="1200" kern="0" dirty="0">
              <a:solidFill>
                <a:srgbClr val="4D4D4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00248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2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0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21581" y="624714"/>
            <a:ext cx="6700838" cy="3752729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8CC63F"/>
                </a:solidFill>
              </a:rPr>
              <a:t>Практика – </a:t>
            </a:r>
            <a:r>
              <a:rPr lang="ru-RU" dirty="0" smtClean="0">
                <a:solidFill>
                  <a:srgbClr val="8CC63F"/>
                </a:solidFill>
              </a:rPr>
              <a:t>Лабораторная работа №2</a:t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>
                <a:solidFill>
                  <a:srgbClr val="8CC63F"/>
                </a:solidFill>
              </a:rPr>
              <a:t/>
            </a:r>
            <a:br>
              <a:rPr lang="ru-RU" dirty="0">
                <a:solidFill>
                  <a:srgbClr val="8CC63F"/>
                </a:solidFill>
              </a:rPr>
            </a:b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2942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День</a:t>
            </a:r>
            <a:r>
              <a:rPr lang="ru-RU" dirty="0" smtClean="0"/>
              <a:t> 3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Теория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Основные конфигурационные файлы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Конфигурационные файлы сервера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Конфигурационные файлы </a:t>
            </a: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конфигуратора</a:t>
            </a: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Файл</a:t>
            </a:r>
            <a:r>
              <a:rPr lang="en-US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  <a:r>
              <a:rPr lang="en-US" sz="14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MappingConfig</a:t>
            </a:r>
            <a:endParaRPr lang="ru-RU" sz="14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Конфигурация для работы с расчетом баланса</a:t>
            </a: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153546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День</a:t>
            </a:r>
            <a:r>
              <a:rPr lang="ru-RU" dirty="0" smtClean="0"/>
              <a:t> </a:t>
            </a:r>
            <a:r>
              <a:rPr lang="ru-RU" dirty="0"/>
              <a:t>3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Практика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MappingConfig.xml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Синхронизация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одели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Создание анализа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Создание пользователя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Размещение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полученной 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лицензии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Запуск службы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  <a:endParaRPr lang="en-US" sz="14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281123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8010" y="1532646"/>
            <a:ext cx="6707981" cy="20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раздел 9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ru-RU" dirty="0" smtClean="0">
                <a:solidFill>
                  <a:srgbClr val="8CC63F"/>
                </a:solidFill>
              </a:rPr>
              <a:t/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 smtClean="0">
                <a:solidFill>
                  <a:srgbClr val="8CC63F"/>
                </a:solidFill>
              </a:rPr>
              <a:t>обзор и Настройка конфигурационных файлов</a:t>
            </a:r>
            <a:r>
              <a:rPr lang="en-US" dirty="0" smtClean="0">
                <a:solidFill>
                  <a:srgbClr val="8CC63F"/>
                </a:solidFill>
              </a:rPr>
              <a:t> </a:t>
            </a:r>
            <a:r>
              <a:rPr lang="ru-RU" dirty="0" smtClean="0">
                <a:solidFill>
                  <a:srgbClr val="8CC63F"/>
                </a:solidFill>
              </a:rPr>
              <a:t>сервера </a:t>
            </a:r>
            <a:r>
              <a:rPr lang="en-US" dirty="0" smtClean="0">
                <a:solidFill>
                  <a:srgbClr val="8CC63F"/>
                </a:solidFill>
              </a:rPr>
              <a:t>I-DRMS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23502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23528" y="123478"/>
            <a:ext cx="4844194" cy="421555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Основные конфигурационные файлы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	</a:t>
            </a:r>
            <a:r>
              <a:rPr lang="en-US" dirty="0" smtClean="0"/>
              <a:t>		</a:t>
            </a:r>
            <a:r>
              <a:rPr lang="ru-RU" dirty="0" smtClean="0"/>
              <a:t>сервера </a:t>
            </a:r>
            <a:r>
              <a:rPr lang="en-US" dirty="0" smtClean="0"/>
              <a:t>I-DRMS</a:t>
            </a:r>
            <a:endParaRPr lang="ru-RU" dirty="0"/>
          </a:p>
        </p:txBody>
      </p:sp>
      <p:pic>
        <p:nvPicPr>
          <p:cNvPr id="6" name="Picture 3" descr="C:\Users\Asus\Desktop\о компании_презентация\кнопка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167722" y="-52571"/>
            <a:ext cx="4000598" cy="39924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Объект 2"/>
          <p:cNvSpPr txBox="1">
            <a:spLocks/>
          </p:cNvSpPr>
          <p:nvPr/>
        </p:nvSpPr>
        <p:spPr>
          <a:xfrm>
            <a:off x="395536" y="939548"/>
            <a:ext cx="5472608" cy="4008466"/>
          </a:xfrm>
          <a:prstGeom prst="rect">
            <a:avLst/>
          </a:prstGeom>
        </p:spPr>
        <p:txBody>
          <a:bodyPr/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Indusoft.MB.ServerHost.exe.config</a:t>
            </a:r>
            <a:endParaRPr lang="en-US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логов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подключения клиентов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подключения к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I-DS/P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расчета </a:t>
            </a:r>
            <a:r>
              <a:rPr lang="ru-RU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солверов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Indusoft.MB.ModelConfigurator.exe.config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логов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запуска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SQL-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скрипта после выполнения синхронизации модели</a:t>
            </a: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MappingConfig.xml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Хранение мета-данных шаблонов элементов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Управление отображением и редактированием данных в АРМ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94462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сокращения</a:t>
            </a:r>
            <a:endParaRPr lang="ru-RU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251520" y="723524"/>
            <a:ext cx="5400600" cy="4224489"/>
          </a:xfrm>
          <a:prstGeom prst="rect">
            <a:avLst/>
          </a:prstGeom>
        </p:spPr>
        <p:txBody>
          <a:bodyPr/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МБ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Материальный баланс</a:t>
            </a:r>
            <a:endParaRPr lang="en-US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АСРМБ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Автоматизированная система расчета материальных балансов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АСОУП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Автоматизированная система оперативного управления производством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ERP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Система управления ресурсами предприятия (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SAP, 1C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и подобные)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MES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Система управления производственными процессами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Data Reconciliation Management System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 Система согласования данных и расчета материальных балансов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altLang="ru-RU" b="1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I-DS\P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Система диспетчерского управления</a:t>
            </a:r>
          </a:p>
        </p:txBody>
      </p:sp>
      <p:pic>
        <p:nvPicPr>
          <p:cNvPr id="2051" name="Picture 3" descr="C:\Users\Asus\Desktop\о компании_презентация\кнопка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249842" y="-138130"/>
            <a:ext cx="4000598" cy="399247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673390" y="51470"/>
            <a:ext cx="4494332" cy="421555"/>
          </a:xfrm>
        </p:spPr>
        <p:txBody>
          <a:bodyPr/>
          <a:lstStyle/>
          <a:p>
            <a:r>
              <a:rPr lang="en-US" dirty="0" smtClean="0"/>
              <a:t>MappingConfig.xml </a:t>
            </a:r>
            <a:r>
              <a:rPr lang="ru-RU" dirty="0" smtClean="0"/>
              <a:t>Структура</a:t>
            </a:r>
            <a:endParaRPr lang="ru-RU" dirty="0"/>
          </a:p>
        </p:txBody>
      </p:sp>
      <p:sp>
        <p:nvSpPr>
          <p:cNvPr id="3" name="Объект 2"/>
          <p:cNvSpPr txBox="1">
            <a:spLocks/>
          </p:cNvSpPr>
          <p:nvPr/>
        </p:nvSpPr>
        <p:spPr>
          <a:xfrm>
            <a:off x="2123728" y="2079063"/>
            <a:ext cx="6912768" cy="3084975"/>
          </a:xfrm>
          <a:prstGeom prst="rect">
            <a:avLst/>
          </a:prstGeom>
        </p:spPr>
        <p:txBody>
          <a:bodyPr/>
          <a:lstStyle/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en-US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DataMap</a:t>
            </a:r>
            <a:r>
              <a:rPr lang="en-US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–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корневой узел</a:t>
            </a: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Корневой узел содержит коллекцию узлов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Table</a:t>
            </a:r>
            <a:endParaRPr lang="ru-RU" altLang="ru-RU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Узлы </a:t>
            </a:r>
            <a:r>
              <a:rPr lang="en-US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Table </a:t>
            </a:r>
            <a:r>
              <a:rPr lang="ru-RU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описывают, какие типы элементов в каких таблицах хранятся: </a:t>
            </a:r>
            <a:r>
              <a:rPr lang="en-US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Meter, Flow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Transaction</a:t>
            </a:r>
            <a:r>
              <a:rPr lang="en-US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 Node, Unit, </a:t>
            </a:r>
            <a:r>
              <a:rPr lang="en-US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ReceipmentUnit</a:t>
            </a:r>
            <a:r>
              <a:rPr lang="en-US" altLang="ru-RU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 </a:t>
            </a:r>
            <a:r>
              <a:rPr lang="en-US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ShipmentUnit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 </a:t>
            </a:r>
            <a:r>
              <a:rPr lang="en-US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StructureItem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 </a:t>
            </a:r>
            <a:r>
              <a:rPr lang="en-US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ModelCase</a:t>
            </a:r>
            <a:endParaRPr lang="en-US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Узел</a:t>
            </a:r>
            <a:r>
              <a:rPr lang="ru-RU" altLang="ru-RU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ы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Table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содержит коллекцию узлов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Template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Узлы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Template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описывают шаблоны модели: 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FlowTemplate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 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MeterTemplate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 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TankTemplate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 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ProcessTemplate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, </a:t>
            </a:r>
            <a:r>
              <a:rPr lang="en-US" altLang="ru-RU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NodeTemplate</a:t>
            </a: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271463" marR="0" lvl="0" indent="-271463" fontAlgn="auto">
              <a:lnSpc>
                <a:spcPct val="100000"/>
              </a:lnSpc>
              <a:spcAft>
                <a:spcPts val="0"/>
              </a:spcAft>
              <a:buClr>
                <a:srgbClr val="009999"/>
              </a:buClr>
              <a:buSzPct val="100000"/>
              <a:buFont typeface="Symbol" pitchFamily="18" charset="2"/>
              <a:buChar char="·"/>
              <a:tabLst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Узлы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Template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содержат коллекцию узлов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Attribute</a:t>
            </a:r>
          </a:p>
          <a:p>
            <a:pPr marL="728663" lvl="1" indent="-271463">
              <a:buClr>
                <a:srgbClr val="009999"/>
              </a:buClr>
              <a:buSzPct val="100000"/>
              <a:buFont typeface="Symbol" pitchFamily="18" charset="2"/>
              <a:buChar char="·"/>
              <a:defRPr/>
            </a:pP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Узлы </a:t>
            </a:r>
            <a:r>
              <a:rPr lang="en-US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Attribute </a:t>
            </a:r>
            <a:r>
              <a:rPr lang="ru-RU" altLang="ru-RU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описывают сопоставление атрибутов шаблонов с полями базы данных</a:t>
            </a:r>
            <a:endParaRPr lang="ru-RU" altLang="ru-RU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410726"/>
            <a:ext cx="7499010" cy="1692289"/>
          </a:xfrm>
          <a:prstGeom prst="rect">
            <a:avLst/>
          </a:prstGeom>
        </p:spPr>
      </p:pic>
      <p:sp>
        <p:nvSpPr>
          <p:cNvPr id="8" name="Объект 2"/>
          <p:cNvSpPr txBox="1">
            <a:spLocks/>
          </p:cNvSpPr>
          <p:nvPr/>
        </p:nvSpPr>
        <p:spPr bwMode="auto">
          <a:xfrm>
            <a:off x="251520" y="2141362"/>
            <a:ext cx="2194560" cy="3704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&lt;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DataMap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….</a:t>
            </a: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   &lt;Table ….</a:t>
            </a: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       &lt;</a:t>
            </a:r>
            <a:r>
              <a:rPr lang="en-US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Template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….</a:t>
            </a: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           &lt;Attribute ….</a:t>
            </a: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               &lt;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Sql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…</a:t>
            </a: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ru-RU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  <a:r>
              <a:rPr lang="ru-RU" sz="14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              </a:t>
            </a:r>
            <a:r>
              <a:rPr lang="en-US" sz="14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&lt;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Af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…</a:t>
            </a: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           &lt;/Attribute&gt;</a:t>
            </a: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           </a:t>
            </a:r>
            <a:r>
              <a:rPr lang="en-US" sz="14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.........</a:t>
            </a:r>
            <a:endParaRPr lang="ru-RU" sz="1400" b="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ru-RU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</a:t>
            </a:r>
            <a:r>
              <a:rPr lang="ru-RU" sz="14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       </a:t>
            </a:r>
            <a:r>
              <a:rPr lang="en-US" sz="1400" b="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&lt;/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Template&gt;</a:t>
            </a: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   &lt;/Table&gt;</a:t>
            </a:r>
          </a:p>
          <a:p>
            <a:pPr marL="0" indent="0" eaLnBrk="1" fontAlgn="auto" hangingPunct="1">
              <a:spcAft>
                <a:spcPts val="0"/>
              </a:spcAft>
              <a:buClr>
                <a:srgbClr val="009999"/>
              </a:buClr>
              <a:buSzPct val="100000"/>
              <a:defRPr/>
            </a:pP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&lt;/</a:t>
            </a:r>
            <a:r>
              <a:rPr lang="en-US" sz="1400" b="0" dirty="0" err="1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DataMap</a:t>
            </a:r>
            <a:r>
              <a:rPr lang="en-US" sz="1400" b="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&gt;</a:t>
            </a:r>
          </a:p>
          <a:p>
            <a:pPr marL="0" indent="0">
              <a:buNone/>
            </a:pPr>
            <a:endParaRPr kumimoji="1" lang="ru-RU" sz="1100" b="0" i="0" dirty="0" smtClean="0">
              <a:solidFill>
                <a:srgbClr val="4D4D4D"/>
              </a:solidFill>
              <a:latin typeface="Arial" charset="0"/>
            </a:endParaRP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  <a:defRPr/>
            </a:pPr>
            <a:endParaRPr lang="ru-RU" sz="1200" b="0" i="0" kern="0" dirty="0" smtClean="0"/>
          </a:p>
        </p:txBody>
      </p:sp>
    </p:spTree>
    <p:extLst>
      <p:ext uri="{BB962C8B-B14F-4D97-AF65-F5344CB8AC3E}">
        <p14:creationId xmlns:p14="http://schemas.microsoft.com/office/powerpoint/2010/main" val="16120378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параметры узла </a:t>
            </a:r>
            <a:r>
              <a:rPr lang="en-US" dirty="0" smtClean="0"/>
              <a:t>Attribute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251520" y="714362"/>
          <a:ext cx="8784976" cy="3662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851727082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106249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XML-</a:t>
                      </a:r>
                      <a:r>
                        <a:rPr lang="ru-RU" sz="1200" dirty="0" smtClean="0"/>
                        <a:t>атрибут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Описание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9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displayName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Позволяет указать отображаемое имя атрибута (оно выводится в диалоге редактирования свойств элементов данного типа в АРМ)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7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runInAnalyses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Определяет анализ, в котором определен атрибут. По умолчанию атрибуты определены во всех анализах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1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OperationMode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Определяет, когда вычисляется атрибут: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en-US" sz="1200" dirty="0" smtClean="0"/>
                        <a:t>None – </a:t>
                      </a:r>
                      <a:r>
                        <a:rPr lang="ru-RU" sz="1200" dirty="0" smtClean="0"/>
                        <a:t>никогда;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en-US" sz="1200" dirty="0" smtClean="0"/>
                        <a:t>Write - </a:t>
                      </a:r>
                      <a:r>
                        <a:rPr lang="ru-RU" sz="1200" dirty="0" smtClean="0"/>
                        <a:t>при публикации;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en-US" sz="1200" dirty="0" err="1" smtClean="0"/>
                        <a:t>BeforeReconcile</a:t>
                      </a:r>
                      <a:r>
                        <a:rPr lang="en-US" sz="1200" dirty="0" smtClean="0"/>
                        <a:t> – </a:t>
                      </a:r>
                      <a:r>
                        <a:rPr lang="ru-RU" sz="1200" dirty="0" smtClean="0"/>
                        <a:t>до согласования;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en-US" sz="1200" dirty="0" err="1" smtClean="0"/>
                        <a:t>AfterReconcile</a:t>
                      </a:r>
                      <a:r>
                        <a:rPr lang="en-US" sz="1200" dirty="0" smtClean="0"/>
                        <a:t> – </a:t>
                      </a:r>
                      <a:r>
                        <a:rPr lang="ru-RU" sz="1200" dirty="0" smtClean="0"/>
                        <a:t>после согласования;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en-US" sz="1200" dirty="0" smtClean="0"/>
                        <a:t>Load – </a:t>
                      </a:r>
                      <a:r>
                        <a:rPr lang="ru-RU" sz="1200" dirty="0" smtClean="0"/>
                        <a:t>при загрузке данных;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en-US" sz="1200" dirty="0" err="1" smtClean="0"/>
                        <a:t>AfterLoad</a:t>
                      </a:r>
                      <a:r>
                        <a:rPr lang="en-US" sz="1200" dirty="0" smtClean="0"/>
                        <a:t> – </a:t>
                      </a:r>
                      <a:r>
                        <a:rPr lang="ru-RU" sz="1200" dirty="0" smtClean="0"/>
                        <a:t>после загрузки данных;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en-US" sz="1200" dirty="0" err="1" smtClean="0"/>
                        <a:t>BeforePublish</a:t>
                      </a:r>
                      <a:r>
                        <a:rPr lang="en-US" sz="1200" dirty="0" smtClean="0"/>
                        <a:t> – </a:t>
                      </a:r>
                      <a:r>
                        <a:rPr lang="ru-RU" sz="1200" dirty="0" smtClean="0"/>
                        <a:t>до публикации;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en-US" sz="1200" dirty="0" err="1" smtClean="0"/>
                        <a:t>AfterPublish</a:t>
                      </a:r>
                      <a:r>
                        <a:rPr lang="en-US" sz="1200" dirty="0" smtClean="0"/>
                        <a:t> – </a:t>
                      </a:r>
                      <a:r>
                        <a:rPr lang="ru-RU" sz="1200" dirty="0" smtClean="0"/>
                        <a:t>после публикации.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5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isEditable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Позволяет указать возможность редактирования данного атрибута в АРМ: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ru-RU" sz="1200" dirty="0" err="1" smtClean="0"/>
                        <a:t>True</a:t>
                      </a:r>
                      <a:r>
                        <a:rPr lang="ru-RU" sz="1200" dirty="0" smtClean="0"/>
                        <a:t> – да;</a:t>
                      </a:r>
                    </a:p>
                    <a:p>
                      <a:r>
                        <a:rPr lang="ru-RU" sz="1200" dirty="0" smtClean="0"/>
                        <a:t>•	</a:t>
                      </a:r>
                      <a:r>
                        <a:rPr lang="ru-RU" sz="1200" dirty="0" err="1" smtClean="0"/>
                        <a:t>False</a:t>
                      </a:r>
                      <a:r>
                        <a:rPr lang="ru-RU" sz="1200" dirty="0" smtClean="0"/>
                        <a:t> – нет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80801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812" y="4603921"/>
            <a:ext cx="8784684" cy="23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110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параметры атрибута </a:t>
            </a:r>
            <a:r>
              <a:rPr lang="en-US" dirty="0" smtClean="0"/>
              <a:t>Editor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323528" y="709768"/>
          <a:ext cx="8640960" cy="3738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348">
                  <a:extLst>
                    <a:ext uri="{9D8B030D-6E8A-4147-A177-3AD203B41FA5}">
                      <a16:colId xmlns:a16="http://schemas.microsoft.com/office/drawing/2014/main" val="3786365046"/>
                    </a:ext>
                  </a:extLst>
                </a:gridCol>
                <a:gridCol w="7374612">
                  <a:extLst>
                    <a:ext uri="{9D8B030D-6E8A-4147-A177-3AD203B41FA5}">
                      <a16:colId xmlns:a16="http://schemas.microsoft.com/office/drawing/2014/main" val="1543338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XML-</a:t>
                      </a:r>
                      <a:r>
                        <a:rPr lang="ru-RU" sz="1100" dirty="0" smtClean="0"/>
                        <a:t>атрибут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Описание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44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type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DoubleAttributeEditor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редактор по умолчанию. Если элемент 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Editor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не задан, то используется именно </a:t>
                      </a:r>
                      <a:r>
                        <a:rPr lang="en-US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DoubleAttributeEditor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Редактор применяется для редактирования атрибутов, имеющих тип 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Double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и представляет собой текстовое поле: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StringComboAttributeEditor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применятся для редактирования атрибутов типа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System.String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При этом значения выбираются из заранее определенного списка, настраиваемого при помощи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xml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-атрибута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 Строка, содержащаяся в этом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xml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-атрибуте, может состоять из пар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Value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DisplayName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, разделенных точкой с запятой. Например,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parameters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=”IS=Без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массы;OS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=Есть масса”. Благодаря этой строке, в раскрывающемся списке появляются 2 значения: “ Без массы ” и “ Есть масса ”. Этим значениям соответствуют значения “IS” и “OS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11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BoolAttributeEditor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применяется для редактирования атрибутов типа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Boolean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(имеющих тип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System.Boolean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), и представляет собой поле с галочкой:</a:t>
                      </a:r>
                    </a:p>
                    <a:p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3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parameters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Строка, позволяющая передать дополнительную конфигурационную информацию редактору. Значение, которое нужно указывать в этом </a:t>
                      </a:r>
                      <a:r>
                        <a:rPr lang="ru-RU" sz="1100" dirty="0" err="1" smtClean="0"/>
                        <a:t>xml</a:t>
                      </a:r>
                      <a:r>
                        <a:rPr lang="ru-RU" sz="1100" dirty="0" smtClean="0"/>
                        <a:t>-атрибуте зависит от типа редактора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462920"/>
                  </a:ext>
                </a:extLst>
              </a:tr>
            </a:tbl>
          </a:graphicData>
        </a:graphic>
      </p:graphicFrame>
      <p:pic>
        <p:nvPicPr>
          <p:cNvPr id="5" name="Рисунок 4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86611" y="1613894"/>
            <a:ext cx="2520950" cy="3568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Рисунок 5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158049" y="2871966"/>
            <a:ext cx="2378075" cy="5638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Рисунок 6"/>
          <p:cNvPicPr/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3711937"/>
            <a:ext cx="2414270" cy="227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8831301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Дополнительные параметры атрибута </a:t>
            </a:r>
            <a:r>
              <a:rPr lang="en-US" dirty="0" smtClean="0"/>
              <a:t>Converter</a:t>
            </a:r>
            <a:endParaRPr lang="ru-RU" dirty="0"/>
          </a:p>
        </p:txBody>
      </p:sp>
      <p:graphicFrame>
        <p:nvGraphicFramePr>
          <p:cNvPr id="4" name="Таблица 3"/>
          <p:cNvGraphicFramePr>
            <a:graphicFrameLocks noGrp="1"/>
          </p:cNvGraphicFramePr>
          <p:nvPr>
            <p:extLst/>
          </p:nvPr>
        </p:nvGraphicFramePr>
        <p:xfrm>
          <a:off x="326638" y="1419622"/>
          <a:ext cx="8640960" cy="150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66348">
                  <a:extLst>
                    <a:ext uri="{9D8B030D-6E8A-4147-A177-3AD203B41FA5}">
                      <a16:colId xmlns:a16="http://schemas.microsoft.com/office/drawing/2014/main" val="3786365046"/>
                    </a:ext>
                  </a:extLst>
                </a:gridCol>
                <a:gridCol w="7374612">
                  <a:extLst>
                    <a:ext uri="{9D8B030D-6E8A-4147-A177-3AD203B41FA5}">
                      <a16:colId xmlns:a16="http://schemas.microsoft.com/office/drawing/2014/main" val="1543338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XML-</a:t>
                      </a:r>
                      <a:r>
                        <a:rPr lang="ru-RU" sz="1100" dirty="0" smtClean="0"/>
                        <a:t>атрибут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Описание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444195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smtClean="0"/>
                        <a:t>type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MaterialAttributeConverter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применяется для атрибутов, содержащих название материала;</a:t>
                      </a:r>
                      <a:endParaRPr lang="en-US" sz="1100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ru-RU" sz="1100" b="1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ConfigStringAttributeConverter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 – позволяет вводимые в АРМ данные подставлять в качестве значения параметров в строки конфигурации атрибута. Для того чтобы задать имя параметра в конфигурационной строке, значение которого необходимо редактировать, необходимо воспользоваться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xml</a:t>
                      </a:r>
                      <a:r>
                        <a:rPr lang="ru-RU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-атрибутом </a:t>
                      </a:r>
                      <a:r>
                        <a:rPr lang="ru-RU" sz="1100" kern="1200" dirty="0" err="1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parameterName</a:t>
                      </a:r>
                      <a:r>
                        <a:rPr lang="en-US" sz="1100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463919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100" dirty="0" err="1" smtClean="0"/>
                        <a:t>parameterName</a:t>
                      </a:r>
                      <a:endParaRPr lang="ru-RU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100" dirty="0" smtClean="0"/>
                        <a:t>Позволяет задать значение, которое может быть использовано конвертером во время выполнения преобразования</a:t>
                      </a:r>
                      <a:endParaRPr lang="ru-RU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1462920"/>
                  </a:ext>
                </a:extLst>
              </a:tr>
            </a:tbl>
          </a:graphicData>
        </a:graphic>
      </p:graphicFrame>
      <p:pic>
        <p:nvPicPr>
          <p:cNvPr id="3" name="Рисунок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3363838"/>
            <a:ext cx="8935213" cy="100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5471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1532646"/>
            <a:ext cx="6707981" cy="20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Настройка сервера </a:t>
            </a:r>
            <a:r>
              <a:rPr lang="en-US" sz="2700" kern="0" dirty="0">
                <a:solidFill>
                  <a:srgbClr val="8CC63F"/>
                </a:solidFill>
              </a:rPr>
              <a:t>I-DRMS </a:t>
            </a:r>
            <a:r>
              <a:rPr lang="ru-RU" sz="2700" kern="0" dirty="0">
                <a:solidFill>
                  <a:srgbClr val="8CC63F"/>
                </a:solidFill>
              </a:rPr>
              <a:t>при первом запуске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9831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u-RU" dirty="0" err="1" smtClean="0">
                <a:ea typeface="MS PGothic" pitchFamily="34" charset="-128"/>
              </a:rPr>
              <a:t>Indusoft.MB.ServerHost.exe.config</a:t>
            </a:r>
            <a:r>
              <a:rPr lang="ru-RU" altLang="ru-RU" dirty="0" smtClean="0">
                <a:ea typeface="MS PGothic" pitchFamily="34" charset="-128"/>
              </a:rPr>
              <a:t>. Основные параметры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230471" y="843558"/>
          <a:ext cx="8784976" cy="2489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851727082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106249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XML-</a:t>
                      </a:r>
                      <a:r>
                        <a:rPr lang="ru-RU" sz="1200" dirty="0" smtClean="0"/>
                        <a:t>атрибут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Описание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9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appender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 smtClean="0"/>
                        <a:t>Подсистема </a:t>
                      </a:r>
                      <a:r>
                        <a:rPr lang="ru-RU" sz="1200" baseline="0" dirty="0" err="1" smtClean="0"/>
                        <a:t>логирования</a:t>
                      </a:r>
                      <a:r>
                        <a:rPr lang="ru-RU" sz="1200" baseline="0" dirty="0" smtClean="0"/>
                        <a:t>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/>
                        <a:t>RollingFileAppender</a:t>
                      </a:r>
                      <a:r>
                        <a:rPr lang="ru-RU" sz="1200" dirty="0" smtClean="0"/>
                        <a:t>  – основной лог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/>
                        <a:t>LossLocationAppender</a:t>
                      </a:r>
                      <a:r>
                        <a:rPr lang="ru-RU" sz="1200" dirty="0" smtClean="0"/>
                        <a:t> – лог подсистемы поиска ошибок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/>
                        <a:t>ControlSystemAppender</a:t>
                      </a:r>
                      <a:r>
                        <a:rPr lang="ru-RU" sz="1200" dirty="0" smtClean="0"/>
                        <a:t> – лог</a:t>
                      </a:r>
                      <a:r>
                        <a:rPr lang="ru-RU" sz="1200" baseline="0" dirty="0" smtClean="0"/>
                        <a:t> подсистемы контроля и мониторинга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/>
                        <a:t>DependSystemAppender</a:t>
                      </a:r>
                      <a:r>
                        <a:rPr lang="ru-RU" sz="1200" dirty="0" smtClean="0"/>
                        <a:t> – лог подсистемы зависимостей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7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smtClean="0"/>
                        <a:t>channel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Настройка</a:t>
                      </a:r>
                      <a:r>
                        <a:rPr lang="ru-RU" sz="1200" baseline="0" dirty="0" smtClean="0"/>
                        <a:t> порта подключения клиентов к службе </a:t>
                      </a:r>
                      <a:r>
                        <a:rPr lang="en-US" sz="1200" baseline="0" dirty="0" smtClean="0"/>
                        <a:t>I-DRMS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1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appSettings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Параметры</a:t>
                      </a:r>
                      <a:r>
                        <a:rPr lang="ru-RU" sz="1200" baseline="0" dirty="0" smtClean="0"/>
                        <a:t> службы </a:t>
                      </a:r>
                      <a:r>
                        <a:rPr lang="en-US" sz="1200" baseline="0" dirty="0" smtClean="0"/>
                        <a:t>I-DRMS, </a:t>
                      </a:r>
                      <a:r>
                        <a:rPr lang="ru-RU" sz="1200" baseline="0" dirty="0" smtClean="0"/>
                        <a:t>конфигурирование подключения к </a:t>
                      </a:r>
                      <a:r>
                        <a:rPr lang="en-US" sz="1200" baseline="0" dirty="0" smtClean="0"/>
                        <a:t>I-DS\P, TSDB</a:t>
                      </a:r>
                      <a:endParaRPr lang="ru-RU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5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system.serviceModel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Служебные</a:t>
                      </a:r>
                      <a:r>
                        <a:rPr lang="ru-RU" sz="1200" baseline="0" dirty="0" smtClean="0"/>
                        <a:t> параметры. Описывают связанные со службой модули.</a:t>
                      </a:r>
                      <a:endParaRPr lang="ru-RU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80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028604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179512" y="123478"/>
          <a:ext cx="8784976" cy="492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851727082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106249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XML-</a:t>
                      </a:r>
                      <a:r>
                        <a:rPr lang="ru-RU" sz="1200" dirty="0" smtClean="0"/>
                        <a:t>атрибут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Описание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9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IspLogin</a:t>
                      </a:r>
                      <a:r>
                        <a:rPr lang="en-US" sz="1000" dirty="0" smtClean="0"/>
                        <a:t/>
                      </a:r>
                      <a:br>
                        <a:rPr lang="en-US" sz="1000" dirty="0" smtClean="0"/>
                      </a:br>
                      <a:r>
                        <a:rPr lang="en-US" sz="1000" dirty="0" err="1" smtClean="0"/>
                        <a:t>IspPassword</a:t>
                      </a:r>
                      <a:endParaRPr lang="en-US" sz="1000" dirty="0" smtClean="0"/>
                    </a:p>
                    <a:p>
                      <a:pPr algn="l"/>
                      <a:r>
                        <a:rPr lang="en-US" sz="1000" dirty="0" err="1" smtClean="0"/>
                        <a:t>IspApplication</a:t>
                      </a:r>
                      <a:endParaRPr lang="en-US" sz="1000" dirty="0" smtClean="0"/>
                    </a:p>
                    <a:p>
                      <a:pPr algn="l"/>
                      <a:r>
                        <a:rPr lang="en-US" sz="1000" dirty="0" err="1" smtClean="0"/>
                        <a:t>AuthenticationMode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Описание подключения к </a:t>
                      </a:r>
                      <a:r>
                        <a:rPr lang="en-US" sz="1000" dirty="0" smtClean="0"/>
                        <a:t>I-DS\P: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IspLogin</a:t>
                      </a:r>
                      <a:r>
                        <a:rPr lang="en-US" sz="1000" dirty="0" smtClean="0"/>
                        <a:t> </a:t>
                      </a:r>
                      <a:r>
                        <a:rPr lang="ru-RU" sz="1000" dirty="0" smtClean="0"/>
                        <a:t>–</a:t>
                      </a:r>
                      <a:r>
                        <a:rPr lang="ru-RU" sz="1000" baseline="0" dirty="0" smtClean="0"/>
                        <a:t> имя пользователя </a:t>
                      </a:r>
                      <a:r>
                        <a:rPr lang="ru-RU" sz="1000" dirty="0" smtClean="0"/>
                        <a:t>при аутентификации к службам I-DS/P</a:t>
                      </a:r>
                      <a:endParaRPr lang="en-US" sz="100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IspPassword</a:t>
                      </a:r>
                      <a:r>
                        <a:rPr lang="ru-RU" sz="1000" baseline="0" dirty="0" smtClean="0"/>
                        <a:t> – пароль </a:t>
                      </a:r>
                      <a:r>
                        <a:rPr lang="ru-RU" sz="1000" dirty="0" smtClean="0"/>
                        <a:t>при аутентификации к службам I-DS/P</a:t>
                      </a:r>
                      <a:endParaRPr lang="en-US" sz="100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IspApplication</a:t>
                      </a:r>
                      <a:r>
                        <a:rPr lang="ru-RU" sz="1000" dirty="0" smtClean="0"/>
                        <a:t> – название приложения при аутентификации к службам I-DS/P</a:t>
                      </a:r>
                      <a:endParaRPr lang="en-US" sz="100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AuthenticationMode</a:t>
                      </a:r>
                      <a:r>
                        <a:rPr lang="ru-RU" sz="1000" dirty="0" smtClean="0"/>
                        <a:t> – способ</a:t>
                      </a:r>
                      <a:r>
                        <a:rPr lang="ru-RU" sz="1000" baseline="0" dirty="0" smtClean="0"/>
                        <a:t> аутентификации</a:t>
                      </a:r>
                      <a:endParaRPr lang="ru-RU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7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TSDBConnectionName</a:t>
                      </a:r>
                      <a:endParaRPr lang="ru-RU" sz="1000" dirty="0" smtClean="0"/>
                    </a:p>
                    <a:p>
                      <a:pPr algn="l"/>
                      <a:r>
                        <a:rPr lang="en-US" sz="1000" dirty="0" err="1" smtClean="0"/>
                        <a:t>TSDBServerName</a:t>
                      </a:r>
                      <a:endParaRPr lang="ru-RU" sz="1000" dirty="0" smtClean="0"/>
                    </a:p>
                    <a:p>
                      <a:pPr algn="l"/>
                      <a:r>
                        <a:rPr lang="en-US" sz="1000" dirty="0" err="1" smtClean="0"/>
                        <a:t>TSDBLogin</a:t>
                      </a:r>
                      <a:endParaRPr lang="ru-RU" sz="1000" dirty="0" smtClean="0"/>
                    </a:p>
                    <a:p>
                      <a:pPr algn="l"/>
                      <a:r>
                        <a:rPr lang="en-US" sz="1000" dirty="0" err="1" smtClean="0"/>
                        <a:t>TSDBPassword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algn="l">
                        <a:buFont typeface="Arial" panose="020B0604020202020204" pitchFamily="34" charset="0"/>
                        <a:buNone/>
                      </a:pPr>
                      <a:r>
                        <a:rPr lang="ru-RU" sz="1000" dirty="0" smtClean="0"/>
                        <a:t>Описание подключение</a:t>
                      </a:r>
                      <a:r>
                        <a:rPr lang="ru-RU" sz="1000" baseline="0" dirty="0" smtClean="0"/>
                        <a:t> </a:t>
                      </a:r>
                      <a:endParaRPr lang="ru-RU" sz="100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TSDBConnectionName</a:t>
                      </a:r>
                      <a:r>
                        <a:rPr lang="ru-RU" sz="1000" dirty="0" smtClean="0"/>
                        <a:t> – имя подключения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TSDBServerName</a:t>
                      </a:r>
                      <a:r>
                        <a:rPr lang="ru-RU" sz="1000" dirty="0" smtClean="0"/>
                        <a:t> – путь</a:t>
                      </a:r>
                      <a:r>
                        <a:rPr lang="ru-RU" sz="1000" baseline="0" dirty="0" smtClean="0"/>
                        <a:t> подключения к серверу </a:t>
                      </a:r>
                      <a:r>
                        <a:rPr lang="en-US" sz="1000" baseline="0" dirty="0" smtClean="0"/>
                        <a:t>TSDB</a:t>
                      </a:r>
                      <a:endParaRPr lang="ru-RU" sz="100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TSDBLogin</a:t>
                      </a:r>
                      <a:r>
                        <a:rPr lang="en-US" sz="1000" dirty="0" smtClean="0"/>
                        <a:t> – </a:t>
                      </a:r>
                      <a:r>
                        <a:rPr lang="ru-RU" sz="1000" dirty="0" smtClean="0"/>
                        <a:t>имя</a:t>
                      </a:r>
                      <a:r>
                        <a:rPr lang="ru-RU" sz="1000" baseline="0" dirty="0" smtClean="0"/>
                        <a:t> пользователя</a:t>
                      </a:r>
                      <a:endParaRPr lang="ru-RU" sz="100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TSDBPassword</a:t>
                      </a:r>
                      <a:r>
                        <a:rPr lang="ru-RU" sz="1000" dirty="0" smtClean="0"/>
                        <a:t> – пароль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560313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MeasuredColumn</a:t>
                      </a:r>
                      <a:endParaRPr lang="en-US" sz="1000" dirty="0" smtClean="0"/>
                    </a:p>
                    <a:p>
                      <a:pPr algn="l"/>
                      <a:r>
                        <a:rPr lang="en-US" sz="1000" dirty="0" err="1" smtClean="0"/>
                        <a:t>ToleranceColumn</a:t>
                      </a:r>
                      <a:endParaRPr lang="en-US" sz="1000" dirty="0" smtClean="0"/>
                    </a:p>
                    <a:p>
                      <a:pPr algn="l"/>
                      <a:r>
                        <a:rPr lang="en-US" sz="1000" dirty="0" err="1" smtClean="0"/>
                        <a:t>ObjectStatusColumn</a:t>
                      </a:r>
                      <a:endParaRPr lang="en-US" sz="1000" dirty="0" smtClean="0"/>
                    </a:p>
                    <a:p>
                      <a:pPr algn="l"/>
                      <a:r>
                        <a:rPr lang="en-US" sz="1000" dirty="0" err="1" smtClean="0"/>
                        <a:t>ReconciledColumn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Определение</a:t>
                      </a:r>
                      <a:r>
                        <a:rPr lang="ru-RU" sz="1000" baseline="0" dirty="0" smtClean="0"/>
                        <a:t> в каких полях находятся исходные данные для расчета баланса:</a:t>
                      </a:r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MeasuredColumn</a:t>
                      </a:r>
                      <a:r>
                        <a:rPr lang="ru-RU" sz="1000" dirty="0" smtClean="0"/>
                        <a:t> – наименование поля</a:t>
                      </a:r>
                      <a:r>
                        <a:rPr lang="ru-RU" sz="1000" baseline="0" dirty="0" smtClean="0"/>
                        <a:t> измеренного значения</a:t>
                      </a:r>
                      <a:endParaRPr lang="en-US" sz="100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ToleranceColumn</a:t>
                      </a:r>
                      <a:r>
                        <a:rPr lang="ru-RU" sz="1000" dirty="0" smtClean="0"/>
                        <a:t> – наименование поля абсолютной погрешности</a:t>
                      </a:r>
                      <a:endParaRPr lang="en-US" sz="100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ObjectStatusColumn</a:t>
                      </a:r>
                      <a:r>
                        <a:rPr lang="ru-RU" sz="1000" dirty="0" smtClean="0"/>
                        <a:t> – наименование поля</a:t>
                      </a:r>
                      <a:r>
                        <a:rPr lang="ru-RU" sz="1000" baseline="0" dirty="0" smtClean="0"/>
                        <a:t> статуса объекта</a:t>
                      </a:r>
                      <a:endParaRPr lang="en-US" sz="1000" dirty="0" smtClean="0"/>
                    </a:p>
                    <a:p>
                      <a:pPr marL="171450" indent="-171450" algn="l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ReconciledColumn</a:t>
                      </a:r>
                      <a:r>
                        <a:rPr lang="ru-RU" sz="1000" dirty="0" smtClean="0"/>
                        <a:t> – наименование поля согласованного значения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1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RoundValueSolution</a:t>
                      </a:r>
                      <a:endParaRPr lang="en-US" sz="1000" dirty="0" smtClean="0"/>
                    </a:p>
                    <a:p>
                      <a:pPr algn="l"/>
                      <a:r>
                        <a:rPr lang="en-US" sz="1000" dirty="0" err="1" smtClean="0"/>
                        <a:t>RoundUnit</a:t>
                      </a:r>
                      <a:endParaRPr lang="en-US" sz="1000" dirty="0" smtClean="0"/>
                    </a:p>
                    <a:p>
                      <a:pPr algn="l"/>
                      <a:r>
                        <a:rPr lang="en-US" sz="1000" dirty="0" err="1" smtClean="0"/>
                        <a:t>ExactRoundingColumn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Параметры округления полученного</a:t>
                      </a:r>
                      <a:r>
                        <a:rPr lang="ru-RU" sz="1000" baseline="0" dirty="0" smtClean="0"/>
                        <a:t> решения: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RoundValueSolution</a:t>
                      </a:r>
                      <a:r>
                        <a:rPr lang="ru-RU" sz="1000" dirty="0" smtClean="0"/>
                        <a:t> –</a:t>
                      </a:r>
                      <a:r>
                        <a:rPr lang="ru-RU" sz="1000" baseline="0" dirty="0" smtClean="0"/>
                        <a:t> флаг получения целочисленного решения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RoundUnit</a:t>
                      </a:r>
                      <a:r>
                        <a:rPr lang="ru-RU" sz="1000" dirty="0" smtClean="0"/>
                        <a:t> – единицы округления целочисленного</a:t>
                      </a:r>
                      <a:r>
                        <a:rPr lang="ru-RU" sz="1000" baseline="0" dirty="0" smtClean="0"/>
                        <a:t> решения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ExactRoundingColumn</a:t>
                      </a:r>
                      <a:r>
                        <a:rPr lang="ru-RU" sz="1000" dirty="0" smtClean="0"/>
                        <a:t> – наименование</a:t>
                      </a:r>
                      <a:r>
                        <a:rPr lang="ru-RU" sz="1000" baseline="0" dirty="0" smtClean="0"/>
                        <a:t> поля флага ограничения округления</a:t>
                      </a:r>
                      <a:endParaRPr lang="ru-RU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5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SaveMatrixAndVectors</a:t>
                      </a:r>
                      <a:endParaRPr lang="en-US" sz="1000" dirty="0" smtClean="0"/>
                    </a:p>
                    <a:p>
                      <a:pPr algn="l"/>
                      <a:r>
                        <a:rPr lang="en-US" sz="1000" dirty="0" err="1" smtClean="0"/>
                        <a:t>SaveDirPath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baseline="0" dirty="0" smtClean="0"/>
                        <a:t>Расширенное </a:t>
                      </a:r>
                      <a:r>
                        <a:rPr lang="ru-RU" sz="1000" baseline="0" dirty="0" err="1" smtClean="0"/>
                        <a:t>логирование</a:t>
                      </a:r>
                      <a:r>
                        <a:rPr lang="ru-RU" sz="1000" baseline="0" dirty="0" smtClean="0"/>
                        <a:t> </a:t>
                      </a:r>
                      <a:r>
                        <a:rPr lang="ru-RU" sz="1000" baseline="0" dirty="0" err="1" smtClean="0"/>
                        <a:t>солверов</a:t>
                      </a:r>
                      <a:r>
                        <a:rPr lang="ru-RU" sz="1000" baseline="0" dirty="0" smtClean="0"/>
                        <a:t>. Сохранение матриц: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SaveMatrixAndVectors</a:t>
                      </a:r>
                      <a:r>
                        <a:rPr lang="ru-RU" sz="1000" dirty="0" smtClean="0"/>
                        <a:t> – флаг расширенного</a:t>
                      </a:r>
                      <a:r>
                        <a:rPr lang="ru-RU" sz="1000" baseline="0" dirty="0" smtClean="0"/>
                        <a:t> </a:t>
                      </a:r>
                      <a:r>
                        <a:rPr lang="ru-RU" sz="1000" baseline="0" dirty="0" err="1" smtClean="0"/>
                        <a:t>логирования</a:t>
                      </a:r>
                      <a:r>
                        <a:rPr lang="ru-RU" sz="1000" baseline="0" dirty="0" smtClean="0"/>
                        <a:t> </a:t>
                      </a:r>
                      <a:r>
                        <a:rPr lang="ru-RU" sz="1000" baseline="0" dirty="0" err="1" smtClean="0"/>
                        <a:t>солверов</a:t>
                      </a:r>
                      <a:endParaRPr lang="ru-RU" sz="1000" baseline="0" dirty="0" smtClean="0"/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000" dirty="0" err="1" smtClean="0"/>
                        <a:t>SaveDirPath</a:t>
                      </a:r>
                      <a:r>
                        <a:rPr lang="ru-RU" sz="1000" dirty="0" smtClean="0"/>
                        <a:t> – путь по</a:t>
                      </a:r>
                      <a:r>
                        <a:rPr lang="ru-RU" sz="1000" baseline="0" dirty="0" smtClean="0"/>
                        <a:t> которому будут сохраняться матрицы</a:t>
                      </a:r>
                      <a:endParaRPr lang="ru-RU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8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ProdBalanceColumn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Наименование поля, для флага объекта на котором необходимо соблюдать продуктовый баланс.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59999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000" dirty="0" err="1" smtClean="0"/>
                        <a:t>TankIsMeasuredColumn</a:t>
                      </a:r>
                      <a:endParaRPr lang="ru-RU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000" dirty="0" smtClean="0"/>
                        <a:t>Наименование поля - флага </a:t>
                      </a:r>
                      <a:r>
                        <a:rPr lang="ru-RU" sz="1000" dirty="0" err="1" smtClean="0"/>
                        <a:t>измеряемости</a:t>
                      </a:r>
                      <a:r>
                        <a:rPr lang="ru-RU" sz="1000" dirty="0" smtClean="0"/>
                        <a:t> резервуара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08252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6255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251520" y="555526"/>
          <a:ext cx="878497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9321">
                  <a:extLst>
                    <a:ext uri="{9D8B030D-6E8A-4147-A177-3AD203B41FA5}">
                      <a16:colId xmlns:a16="http://schemas.microsoft.com/office/drawing/2014/main" val="2851727082"/>
                    </a:ext>
                  </a:extLst>
                </a:gridCol>
                <a:gridCol w="6315655">
                  <a:extLst>
                    <a:ext uri="{9D8B030D-6E8A-4147-A177-3AD203B41FA5}">
                      <a16:colId xmlns:a16="http://schemas.microsoft.com/office/drawing/2014/main" val="11812058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XML-</a:t>
                      </a:r>
                      <a:r>
                        <a:rPr lang="ru-RU" sz="1200" dirty="0" smtClean="0"/>
                        <a:t>атрибут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Описание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90025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Исходные данные для расчета</a:t>
                      </a:r>
                      <a:endParaRPr lang="ru-RU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8773918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MetrologicalUpperBoundColumn</a:t>
                      </a:r>
                      <a:r>
                        <a:rPr lang="en-US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 smtClean="0"/>
                        <a:t>Наименование поля верхней метрологической границы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7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MetrologicalLowerBoundColumn</a:t>
                      </a:r>
                      <a:r>
                        <a:rPr lang="en-US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 smtClean="0"/>
                        <a:t>Наименование поля нижней метрологической границы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1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TechnologicalUpperBoundColumn</a:t>
                      </a:r>
                      <a:r>
                        <a:rPr lang="en-US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 smtClean="0"/>
                        <a:t>Наименование поля верхней технологической границы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562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TechnologicalLowerBoundColumn</a:t>
                      </a:r>
                      <a:r>
                        <a:rPr lang="en-US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 smtClean="0"/>
                        <a:t>Наименование поля нижней технологической границы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2808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KeepStillTanksVariables</a:t>
                      </a:r>
                      <a:r>
                        <a:rPr lang="en-US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Флаг пропуска резервуаров без движения</a:t>
                      </a:r>
                      <a:endParaRPr lang="ru-RU" sz="12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33813342"/>
                  </a:ext>
                </a:extLst>
              </a:tr>
              <a:tr h="370840">
                <a:tc gridSpan="2">
                  <a:txBody>
                    <a:bodyPr/>
                    <a:lstStyle/>
                    <a:p>
                      <a:pPr algn="l"/>
                      <a:r>
                        <a:rPr lang="ru-RU" sz="1200" dirty="0" smtClean="0"/>
                        <a:t>Результаты расчета</a:t>
                      </a:r>
                      <a:endParaRPr lang="ru-RU" sz="12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algn="l" defTabSz="914400" rtl="0" eaLnBrk="1" latinLnBrk="0" hangingPunct="1"/>
                      <a:endParaRPr lang="ru-RU" sz="12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9818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FlowStatusColumn</a:t>
                      </a:r>
                      <a:r>
                        <a:rPr lang="en-US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Наименование поля статуса потока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02586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RecToleranceColumn</a:t>
                      </a:r>
                      <a:r>
                        <a:rPr lang="en-US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Наименование поля абсолютной погрешности согласованного значения</a:t>
                      </a:r>
                      <a:endParaRPr lang="ru-RU" sz="12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74493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GlobalTestColumn</a:t>
                      </a:r>
                      <a:r>
                        <a:rPr lang="en-US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Наименование поля глобального теста</a:t>
                      </a:r>
                      <a:endParaRPr lang="ru-RU" sz="12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92217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DegreeOfRedundancyColumn</a:t>
                      </a:r>
                      <a:r>
                        <a:rPr lang="en-US" sz="1200" dirty="0" smtClean="0"/>
                        <a:t> 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ru-RU" sz="1200" kern="1200" baseline="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Наименование поля степени избыточности системы</a:t>
                      </a:r>
                      <a:endParaRPr lang="ru-RU" sz="1200" kern="1200" baseline="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33989201"/>
                  </a:ext>
                </a:extLst>
              </a:tr>
            </a:tbl>
          </a:graphicData>
        </a:graphic>
      </p:graphicFrame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611560" y="51470"/>
            <a:ext cx="7899138" cy="421555"/>
          </a:xfrm>
        </p:spPr>
        <p:txBody>
          <a:bodyPr>
            <a:normAutofit/>
          </a:bodyPr>
          <a:lstStyle/>
          <a:p>
            <a:r>
              <a:rPr lang="en-US" altLang="ru-RU" dirty="0" err="1" smtClean="0">
                <a:ea typeface="MS PGothic" pitchFamily="34" charset="-128"/>
              </a:rPr>
              <a:t>Indusoft.MB.ServerHost.exe.config</a:t>
            </a:r>
            <a:r>
              <a:rPr lang="ru-RU" altLang="ru-RU" dirty="0" smtClean="0">
                <a:ea typeface="MS PGothic" pitchFamily="34" charset="-128"/>
              </a:rPr>
              <a:t>. Дополнительные параметры </a:t>
            </a:r>
            <a:r>
              <a:rPr lang="ru-RU" altLang="ru-RU" dirty="0" err="1" smtClean="0">
                <a:ea typeface="MS PGothic" pitchFamily="34" charset="-128"/>
              </a:rPr>
              <a:t>солвера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73305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ru-RU" dirty="0" err="1" smtClean="0">
                <a:ea typeface="MS PGothic" pitchFamily="34" charset="-128"/>
              </a:rPr>
              <a:t>Indusoft.MB.ModelConfigurator.exe.config</a:t>
            </a:r>
            <a:r>
              <a:rPr lang="ru-RU" altLang="ru-RU" dirty="0" smtClean="0">
                <a:ea typeface="MS PGothic" pitchFamily="34" charset="-128"/>
              </a:rPr>
              <a:t>. Основные параметры</a:t>
            </a:r>
            <a:endParaRPr lang="ru-RU" dirty="0"/>
          </a:p>
        </p:txBody>
      </p:sp>
      <p:graphicFrame>
        <p:nvGraphicFramePr>
          <p:cNvPr id="5" name="Таблица 4"/>
          <p:cNvGraphicFramePr>
            <a:graphicFrameLocks noGrp="1"/>
          </p:cNvGraphicFramePr>
          <p:nvPr>
            <p:extLst/>
          </p:nvPr>
        </p:nvGraphicFramePr>
        <p:xfrm>
          <a:off x="230471" y="843558"/>
          <a:ext cx="8784976" cy="156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44216">
                  <a:extLst>
                    <a:ext uri="{9D8B030D-6E8A-4147-A177-3AD203B41FA5}">
                      <a16:colId xmlns:a16="http://schemas.microsoft.com/office/drawing/2014/main" val="2851727082"/>
                    </a:ext>
                  </a:extLst>
                </a:gridCol>
                <a:gridCol w="6840760">
                  <a:extLst>
                    <a:ext uri="{9D8B030D-6E8A-4147-A177-3AD203B41FA5}">
                      <a16:colId xmlns:a16="http://schemas.microsoft.com/office/drawing/2014/main" val="106249483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200" dirty="0" smtClean="0"/>
                        <a:t>XML-</a:t>
                      </a:r>
                      <a:r>
                        <a:rPr lang="ru-RU" sz="1200" dirty="0" smtClean="0"/>
                        <a:t>атрибут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Описание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0619002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appender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baseline="0" dirty="0" smtClean="0"/>
                        <a:t>Подсистема </a:t>
                      </a:r>
                      <a:r>
                        <a:rPr lang="ru-RU" sz="1200" baseline="0" dirty="0" err="1" smtClean="0"/>
                        <a:t>логирования</a:t>
                      </a:r>
                      <a:r>
                        <a:rPr lang="ru-RU" sz="1200" baseline="0" dirty="0" smtClean="0"/>
                        <a:t>:</a:t>
                      </a:r>
                    </a:p>
                    <a:p>
                      <a:pPr marL="171450" indent="-171450">
                        <a:buFont typeface="Arial" panose="020B0604020202020204" pitchFamily="34" charset="0"/>
                        <a:buChar char="•"/>
                      </a:pPr>
                      <a:r>
                        <a:rPr lang="en-US" sz="1200" dirty="0" err="1" smtClean="0"/>
                        <a:t>RollingFileAppender</a:t>
                      </a:r>
                      <a:r>
                        <a:rPr lang="ru-RU" sz="1200" dirty="0" smtClean="0"/>
                        <a:t>  – основной лог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94791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RunScript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Флаг запуска </a:t>
                      </a:r>
                      <a:r>
                        <a:rPr lang="en-US" sz="1200" dirty="0" smtClean="0"/>
                        <a:t>SQL-</a:t>
                      </a:r>
                      <a:r>
                        <a:rPr lang="ru-RU" sz="1200" dirty="0" smtClean="0"/>
                        <a:t>скрипта</a:t>
                      </a:r>
                      <a:endParaRPr lang="ru-RU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611746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sz="1200" dirty="0" err="1" smtClean="0"/>
                        <a:t>FullPathScript</a:t>
                      </a:r>
                      <a:endParaRPr lang="ru-RU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ru-RU" sz="1200" dirty="0" smtClean="0"/>
                        <a:t>Полный</a:t>
                      </a:r>
                      <a:r>
                        <a:rPr lang="ru-RU" sz="1200" baseline="0" dirty="0" smtClean="0"/>
                        <a:t> путь к файлу скрипта</a:t>
                      </a:r>
                      <a:endParaRPr lang="ru-RU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686562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9705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en-US" dirty="0" err="1">
                <a:solidFill>
                  <a:srgbClr val="8CC63F"/>
                </a:solidFill>
              </a:rPr>
              <a:t>Indusoft.MB.ServerHost.exe.config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42397" y="1083017"/>
            <a:ext cx="4655531" cy="3315563"/>
          </a:xfrm>
          <a:prstGeom prst="rect">
            <a:avLst/>
          </a:prstGeom>
        </p:spPr>
      </p:pic>
      <p:sp>
        <p:nvSpPr>
          <p:cNvPr id="21" name="Скругленный прямоугольник 20"/>
          <p:cNvSpPr/>
          <p:nvPr/>
        </p:nvSpPr>
        <p:spPr bwMode="auto">
          <a:xfrm>
            <a:off x="1564906" y="1348320"/>
            <a:ext cx="2778494" cy="55191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2" name="Скругленный прямоугольник 21"/>
          <p:cNvSpPr/>
          <p:nvPr/>
        </p:nvSpPr>
        <p:spPr bwMode="auto">
          <a:xfrm>
            <a:off x="1564906" y="2009590"/>
            <a:ext cx="4071512" cy="519298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4" name="Скругленный прямоугольник 23"/>
          <p:cNvSpPr/>
          <p:nvPr/>
        </p:nvSpPr>
        <p:spPr bwMode="auto">
          <a:xfrm>
            <a:off x="1564906" y="2528888"/>
            <a:ext cx="2999951" cy="60007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32" name="Скругленный прямоугольник 31"/>
          <p:cNvSpPr/>
          <p:nvPr/>
        </p:nvSpPr>
        <p:spPr bwMode="auto">
          <a:xfrm>
            <a:off x="1564906" y="3214236"/>
            <a:ext cx="4333022" cy="1064870"/>
          </a:xfrm>
          <a:prstGeom prst="roundRect">
            <a:avLst>
              <a:gd name="adj" fmla="val 7275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33" name="Rectangle 9"/>
          <p:cNvSpPr>
            <a:spLocks noGrp="1" noChangeArrowheads="1"/>
          </p:cNvSpPr>
          <p:nvPr>
            <p:ph idx="1"/>
          </p:nvPr>
        </p:nvSpPr>
        <p:spPr>
          <a:xfrm>
            <a:off x="5897928" y="1435597"/>
            <a:ext cx="2103073" cy="271760"/>
          </a:xfrm>
        </p:spPr>
        <p:txBody>
          <a:bodyPr/>
          <a:lstStyle/>
          <a:p>
            <a:pPr eaLnBrk="1" hangingPunct="1"/>
            <a:r>
              <a:rPr lang="ru-RU" sz="750" dirty="0">
                <a:solidFill>
                  <a:srgbClr val="4D4D4D"/>
                </a:solidFill>
              </a:rPr>
              <a:t>Настройка пути для сохранения лог-файлов</a:t>
            </a:r>
            <a:endParaRPr lang="en-US" sz="600" dirty="0">
              <a:solidFill>
                <a:srgbClr val="4D4D4D"/>
              </a:solidFill>
            </a:endParaRPr>
          </a:p>
        </p:txBody>
      </p:sp>
      <p:cxnSp>
        <p:nvCxnSpPr>
          <p:cNvPr id="34" name="Прямая со стрелкой 33"/>
          <p:cNvCxnSpPr>
            <a:stCxn id="33" idx="1"/>
          </p:cNvCxnSpPr>
          <p:nvPr/>
        </p:nvCxnSpPr>
        <p:spPr bwMode="auto">
          <a:xfrm flipH="1">
            <a:off x="4343401" y="1571478"/>
            <a:ext cx="1554527" cy="148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5" name="Rectangle 9"/>
          <p:cNvSpPr txBox="1">
            <a:spLocks noChangeArrowheads="1"/>
          </p:cNvSpPr>
          <p:nvPr/>
        </p:nvSpPr>
        <p:spPr bwMode="auto">
          <a:xfrm>
            <a:off x="5897927" y="2082992"/>
            <a:ext cx="2103073" cy="3747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sz="750" kern="0" dirty="0">
                <a:solidFill>
                  <a:srgbClr val="4D4D4D"/>
                </a:solidFill>
              </a:rPr>
              <a:t>Секция </a:t>
            </a:r>
            <a:r>
              <a:rPr lang="ru-RU" sz="750" kern="0" dirty="0" err="1">
                <a:solidFill>
                  <a:srgbClr val="4D4D4D"/>
                </a:solidFill>
              </a:rPr>
              <a:t>client</a:t>
            </a:r>
            <a:r>
              <a:rPr lang="ru-RU" sz="750" kern="0" dirty="0">
                <a:solidFill>
                  <a:srgbClr val="4D4D4D"/>
                </a:solidFill>
              </a:rPr>
              <a:t> описывает внешние приложения, с которыми может взаимодействовать сервер I–DRMS</a:t>
            </a:r>
            <a:endParaRPr lang="en-US" sz="600" kern="0" dirty="0">
              <a:solidFill>
                <a:srgbClr val="4D4D4D"/>
              </a:solidFill>
            </a:endParaRPr>
          </a:p>
        </p:txBody>
      </p:sp>
      <p:cxnSp>
        <p:nvCxnSpPr>
          <p:cNvPr id="36" name="Прямая со стрелкой 35"/>
          <p:cNvCxnSpPr>
            <a:stCxn id="35" idx="1"/>
            <a:endCxn id="22" idx="3"/>
          </p:cNvCxnSpPr>
          <p:nvPr/>
        </p:nvCxnSpPr>
        <p:spPr bwMode="auto">
          <a:xfrm flipH="1" flipV="1">
            <a:off x="5636418" y="2269239"/>
            <a:ext cx="261509" cy="1134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7" name="Rectangle 9"/>
          <p:cNvSpPr txBox="1">
            <a:spLocks noChangeArrowheads="1"/>
          </p:cNvSpPr>
          <p:nvPr/>
        </p:nvSpPr>
        <p:spPr bwMode="auto">
          <a:xfrm>
            <a:off x="5897928" y="2693044"/>
            <a:ext cx="2103073" cy="27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sz="750" kern="0" dirty="0">
                <a:solidFill>
                  <a:srgbClr val="4D4D4D"/>
                </a:solidFill>
              </a:rPr>
              <a:t>Настройка обратного обновления для клиентов</a:t>
            </a:r>
            <a:endParaRPr lang="en-US" sz="600" kern="0" dirty="0">
              <a:solidFill>
                <a:srgbClr val="4D4D4D"/>
              </a:solidFill>
            </a:endParaRPr>
          </a:p>
        </p:txBody>
      </p:sp>
      <p:cxnSp>
        <p:nvCxnSpPr>
          <p:cNvPr id="38" name="Прямая со стрелкой 37"/>
          <p:cNvCxnSpPr>
            <a:stCxn id="37" idx="1"/>
          </p:cNvCxnSpPr>
          <p:nvPr/>
        </p:nvCxnSpPr>
        <p:spPr bwMode="auto">
          <a:xfrm flipH="1" flipV="1">
            <a:off x="4564858" y="2828777"/>
            <a:ext cx="1333070" cy="147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9" name="Rectangle 9"/>
          <p:cNvSpPr txBox="1">
            <a:spLocks noChangeArrowheads="1"/>
          </p:cNvSpPr>
          <p:nvPr/>
        </p:nvSpPr>
        <p:spPr bwMode="auto">
          <a:xfrm>
            <a:off x="5897928" y="3574090"/>
            <a:ext cx="2103073" cy="2717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sz="750" kern="0" dirty="0">
                <a:solidFill>
                  <a:srgbClr val="4D4D4D"/>
                </a:solidFill>
              </a:rPr>
              <a:t>Секция </a:t>
            </a:r>
            <a:r>
              <a:rPr lang="ru-RU" sz="750" kern="0" dirty="0" err="1">
                <a:solidFill>
                  <a:srgbClr val="4D4D4D"/>
                </a:solidFill>
              </a:rPr>
              <a:t>appSettings</a:t>
            </a:r>
            <a:r>
              <a:rPr lang="ru-RU" sz="750" kern="0" dirty="0">
                <a:solidFill>
                  <a:srgbClr val="4D4D4D"/>
                </a:solidFill>
              </a:rPr>
              <a:t> содержит основные настройки сервера и расчетного модуля (</a:t>
            </a:r>
            <a:r>
              <a:rPr lang="ru-RU" sz="750" kern="0" dirty="0" err="1">
                <a:solidFill>
                  <a:srgbClr val="4D4D4D"/>
                </a:solidFill>
              </a:rPr>
              <a:t>солвера</a:t>
            </a:r>
            <a:r>
              <a:rPr lang="ru-RU" sz="750" kern="0" dirty="0">
                <a:solidFill>
                  <a:srgbClr val="4D4D4D"/>
                </a:solidFill>
              </a:rPr>
              <a:t>)</a:t>
            </a:r>
            <a:endParaRPr lang="en-US" sz="600" kern="0" dirty="0">
              <a:solidFill>
                <a:srgbClr val="4D4D4D"/>
              </a:solidFill>
            </a:endParaRPr>
          </a:p>
        </p:txBody>
      </p:sp>
      <p:pic>
        <p:nvPicPr>
          <p:cNvPr id="15" name="Рисунок 1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48772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21" grpId="0" animBg="1"/>
      <p:bldP spid="22" grpId="0" animBg="1"/>
      <p:bldP spid="24" grpId="0" animBg="1"/>
      <p:bldP spid="32" grpId="0" animBg="1"/>
      <p:bldP spid="33" grpId="0" build="p"/>
      <p:bldP spid="35" grpId="0"/>
      <p:bldP spid="37" grpId="0"/>
      <p:bldP spid="3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2342083"/>
          </a:xfrm>
        </p:spPr>
        <p:txBody>
          <a:bodyPr>
            <a:normAutofit/>
          </a:bodyPr>
          <a:lstStyle/>
          <a:p>
            <a:pPr algn="ctr"/>
            <a:r>
              <a:rPr lang="ru-RU" sz="3200" dirty="0" smtClean="0">
                <a:solidFill>
                  <a:schemeClr val="tx1"/>
                </a:solidFill>
              </a:rPr>
              <a:t>РАЗДЕЛ </a:t>
            </a:r>
            <a:r>
              <a:rPr lang="ru-RU" sz="3200" dirty="0">
                <a:solidFill>
                  <a:schemeClr val="tx1"/>
                </a:solidFill>
              </a:rPr>
              <a:t>1.</a:t>
            </a:r>
            <a:r>
              <a:rPr lang="en-US" sz="3200" dirty="0">
                <a:solidFill>
                  <a:srgbClr val="8CC63F"/>
                </a:solidFill>
              </a:rPr>
              <a:t/>
            </a:r>
            <a:br>
              <a:rPr lang="en-US" sz="3200" dirty="0">
                <a:solidFill>
                  <a:srgbClr val="8CC63F"/>
                </a:solidFill>
              </a:rPr>
            </a:br>
            <a:r>
              <a:rPr lang="ru-RU" sz="3200" dirty="0">
                <a:solidFill>
                  <a:srgbClr val="8CC63F"/>
                </a:solidFill>
              </a:rPr>
              <a:t>Роль и место MES систем в управлении промышленным предприятием</a:t>
            </a:r>
            <a:r>
              <a:rPr lang="ru-RU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42663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8010" y="1532646"/>
            <a:ext cx="6707981" cy="2044066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раздел </a:t>
            </a:r>
            <a:r>
              <a:rPr lang="ru-RU" dirty="0" smtClean="0">
                <a:solidFill>
                  <a:schemeClr val="tx1"/>
                </a:solidFill>
              </a:rPr>
              <a:t>10.</a:t>
            </a:r>
            <a:r>
              <a:rPr lang="ru-RU" dirty="0" smtClean="0">
                <a:solidFill>
                  <a:srgbClr val="8CC63F"/>
                </a:solidFill>
              </a:rPr>
              <a:t/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 smtClean="0">
                <a:solidFill>
                  <a:srgbClr val="8CC63F"/>
                </a:solidFill>
              </a:rPr>
              <a:t>Работа в Конфигураторе</a:t>
            </a:r>
            <a:r>
              <a:rPr lang="en-US" dirty="0" smtClean="0">
                <a:solidFill>
                  <a:srgbClr val="8CC63F"/>
                </a:solidFill>
              </a:rPr>
              <a:t/>
            </a:r>
            <a:br>
              <a:rPr lang="en-US" dirty="0" smtClean="0">
                <a:solidFill>
                  <a:srgbClr val="8CC63F"/>
                </a:solidFill>
              </a:rPr>
            </a:br>
            <a:r>
              <a:rPr lang="ru-RU" dirty="0" smtClean="0">
                <a:solidFill>
                  <a:srgbClr val="8CC63F"/>
                </a:solidFill>
              </a:rPr>
              <a:t> </a:t>
            </a:r>
            <a:r>
              <a:rPr lang="en-US" dirty="0" smtClean="0">
                <a:solidFill>
                  <a:srgbClr val="8CC63F"/>
                </a:solidFill>
              </a:rPr>
              <a:t>I-DRMS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45690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Синхронизация модели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1403" y="550882"/>
            <a:ext cx="5332768" cy="4264958"/>
          </a:xfrm>
          <a:prstGeom prst="rect">
            <a:avLst/>
          </a:prstGeom>
        </p:spPr>
      </p:pic>
      <p:sp>
        <p:nvSpPr>
          <p:cNvPr id="3" name="Скругленный прямоугольник 2"/>
          <p:cNvSpPr/>
          <p:nvPr/>
        </p:nvSpPr>
        <p:spPr bwMode="auto">
          <a:xfrm>
            <a:off x="1311403" y="1098076"/>
            <a:ext cx="5332768" cy="20101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 bwMode="auto">
          <a:xfrm>
            <a:off x="1311403" y="1454016"/>
            <a:ext cx="5332768" cy="189047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2" name="Скругленный прямоугольник 11"/>
          <p:cNvSpPr/>
          <p:nvPr/>
        </p:nvSpPr>
        <p:spPr bwMode="auto">
          <a:xfrm>
            <a:off x="1311402" y="1675209"/>
            <a:ext cx="5332768" cy="367903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3" name="Скругленный прямоугольник 12"/>
          <p:cNvSpPr/>
          <p:nvPr/>
        </p:nvSpPr>
        <p:spPr bwMode="auto">
          <a:xfrm>
            <a:off x="1311403" y="2075259"/>
            <a:ext cx="3374898" cy="367903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4" name="Скругленный прямоугольник 13"/>
          <p:cNvSpPr/>
          <p:nvPr/>
        </p:nvSpPr>
        <p:spPr bwMode="auto">
          <a:xfrm>
            <a:off x="1311403" y="3375421"/>
            <a:ext cx="2030887" cy="147256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6" name="Rectangle 9"/>
          <p:cNvSpPr>
            <a:spLocks noGrp="1" noChangeArrowheads="1"/>
          </p:cNvSpPr>
          <p:nvPr>
            <p:ph idx="1"/>
          </p:nvPr>
        </p:nvSpPr>
        <p:spPr>
          <a:xfrm>
            <a:off x="6644170" y="1064941"/>
            <a:ext cx="1356830" cy="290861"/>
          </a:xfrm>
        </p:spPr>
        <p:txBody>
          <a:bodyPr/>
          <a:lstStyle/>
          <a:p>
            <a:pPr eaLnBrk="1" hangingPunct="1"/>
            <a:r>
              <a:rPr lang="ru-RU" sz="750" dirty="0">
                <a:solidFill>
                  <a:srgbClr val="4D4D4D"/>
                </a:solidFill>
              </a:rPr>
              <a:t>Выбор сервера моделей </a:t>
            </a:r>
            <a:r>
              <a:rPr lang="en-US" sz="750" dirty="0">
                <a:solidFill>
                  <a:srgbClr val="4D4D4D"/>
                </a:solidFill>
              </a:rPr>
              <a:t>(I-DS/P </a:t>
            </a:r>
            <a:r>
              <a:rPr lang="ru-RU" sz="750" dirty="0">
                <a:solidFill>
                  <a:srgbClr val="4D4D4D"/>
                </a:solidFill>
              </a:rPr>
              <a:t>или </a:t>
            </a:r>
            <a:r>
              <a:rPr lang="en-US" sz="750" dirty="0">
                <a:solidFill>
                  <a:srgbClr val="4D4D4D"/>
                </a:solidFill>
              </a:rPr>
              <a:t>PI AF)</a:t>
            </a:r>
            <a:endParaRPr lang="en-US" sz="600" dirty="0">
              <a:solidFill>
                <a:srgbClr val="4D4D4D"/>
              </a:solidFill>
            </a:endParaRPr>
          </a:p>
        </p:txBody>
      </p:sp>
      <p:sp>
        <p:nvSpPr>
          <p:cNvPr id="17" name="Rectangle 9"/>
          <p:cNvSpPr txBox="1">
            <a:spLocks noChangeArrowheads="1"/>
          </p:cNvSpPr>
          <p:nvPr/>
        </p:nvSpPr>
        <p:spPr bwMode="auto">
          <a:xfrm>
            <a:off x="6644170" y="1430470"/>
            <a:ext cx="1356830" cy="18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750" dirty="0"/>
              <a:t>Авторизация в </a:t>
            </a:r>
            <a:r>
              <a:rPr lang="en-US" sz="750" dirty="0"/>
              <a:t>I-DS/P</a:t>
            </a:r>
          </a:p>
        </p:txBody>
      </p:sp>
      <p:sp>
        <p:nvSpPr>
          <p:cNvPr id="18" name="Rectangle 9"/>
          <p:cNvSpPr txBox="1">
            <a:spLocks noChangeArrowheads="1"/>
          </p:cNvSpPr>
          <p:nvPr/>
        </p:nvSpPr>
        <p:spPr bwMode="auto">
          <a:xfrm>
            <a:off x="6644170" y="1701590"/>
            <a:ext cx="1356830" cy="34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750" dirty="0"/>
              <a:t>Настройка подключения к БД </a:t>
            </a:r>
            <a:r>
              <a:rPr lang="en-US" sz="750" dirty="0"/>
              <a:t>SQL I-DRMS</a:t>
            </a:r>
          </a:p>
        </p:txBody>
      </p:sp>
      <p:sp>
        <p:nvSpPr>
          <p:cNvPr id="19" name="Rectangle 9"/>
          <p:cNvSpPr txBox="1">
            <a:spLocks noChangeArrowheads="1"/>
          </p:cNvSpPr>
          <p:nvPr/>
        </p:nvSpPr>
        <p:spPr bwMode="auto">
          <a:xfrm>
            <a:off x="6644169" y="2069493"/>
            <a:ext cx="1356830" cy="34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750" dirty="0"/>
              <a:t>Выбор модели для синхронизации</a:t>
            </a:r>
            <a:endParaRPr lang="en-US" sz="750" dirty="0"/>
          </a:p>
        </p:txBody>
      </p:sp>
      <p:sp>
        <p:nvSpPr>
          <p:cNvPr id="20" name="Rectangle 9"/>
          <p:cNvSpPr txBox="1">
            <a:spLocks noChangeArrowheads="1"/>
          </p:cNvSpPr>
          <p:nvPr/>
        </p:nvSpPr>
        <p:spPr bwMode="auto">
          <a:xfrm>
            <a:off x="6644170" y="3375421"/>
            <a:ext cx="1356830" cy="14404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endParaRPr lang="ru-RU" sz="750" dirty="0"/>
          </a:p>
          <a:p>
            <a:endParaRPr lang="ru-RU" sz="750" dirty="0"/>
          </a:p>
          <a:p>
            <a:endParaRPr lang="ru-RU" sz="750" dirty="0"/>
          </a:p>
          <a:p>
            <a:endParaRPr lang="ru-RU" sz="750" dirty="0"/>
          </a:p>
          <a:p>
            <a:endParaRPr lang="ru-RU" sz="750" dirty="0"/>
          </a:p>
          <a:p>
            <a:r>
              <a:rPr lang="ru-RU" sz="750" dirty="0"/>
              <a:t>Лог синхронизации</a:t>
            </a:r>
            <a:endParaRPr lang="en-US" sz="750" dirty="0"/>
          </a:p>
        </p:txBody>
      </p:sp>
    </p:spTree>
    <p:extLst>
      <p:ext uri="{BB962C8B-B14F-4D97-AF65-F5344CB8AC3E}">
        <p14:creationId xmlns:p14="http://schemas.microsoft.com/office/powerpoint/2010/main" val="3494684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Рисунок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3729" y="614935"/>
            <a:ext cx="5274433" cy="4150280"/>
          </a:xfrm>
          <a:prstGeom prst="rect">
            <a:avLst/>
          </a:prstGeom>
        </p:spPr>
      </p:pic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Настройка анализов</a:t>
            </a:r>
          </a:p>
        </p:txBody>
      </p:sp>
      <p:pic>
        <p:nvPicPr>
          <p:cNvPr id="6" name="Рисунок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Скругленный прямоугольник 2"/>
          <p:cNvSpPr/>
          <p:nvPr/>
        </p:nvSpPr>
        <p:spPr bwMode="auto">
          <a:xfrm>
            <a:off x="3585679" y="833603"/>
            <a:ext cx="774866" cy="201011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1" name="Скругленный прямоугольник 10"/>
          <p:cNvSpPr/>
          <p:nvPr/>
        </p:nvSpPr>
        <p:spPr bwMode="auto">
          <a:xfrm>
            <a:off x="2726905" y="1295220"/>
            <a:ext cx="1850810" cy="2265226"/>
          </a:xfrm>
          <a:prstGeom prst="roundRect">
            <a:avLst>
              <a:gd name="adj" fmla="val 5551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16" name="Rectangle 9"/>
          <p:cNvSpPr>
            <a:spLocks noGrp="1" noChangeArrowheads="1"/>
          </p:cNvSpPr>
          <p:nvPr>
            <p:ph idx="1"/>
          </p:nvPr>
        </p:nvSpPr>
        <p:spPr>
          <a:xfrm>
            <a:off x="6644170" y="755905"/>
            <a:ext cx="1356830" cy="290861"/>
          </a:xfrm>
        </p:spPr>
        <p:txBody>
          <a:bodyPr/>
          <a:lstStyle/>
          <a:p>
            <a:pPr eaLnBrk="1" hangingPunct="1"/>
            <a:r>
              <a:rPr lang="ru-RU" sz="750" dirty="0">
                <a:solidFill>
                  <a:srgbClr val="4D4D4D"/>
                </a:solidFill>
              </a:rPr>
              <a:t>Вкладка Работа с анализами</a:t>
            </a:r>
            <a:endParaRPr lang="en-US" sz="600" dirty="0">
              <a:solidFill>
                <a:srgbClr val="4D4D4D"/>
              </a:solidFill>
            </a:endParaRPr>
          </a:p>
        </p:txBody>
      </p:sp>
      <p:sp>
        <p:nvSpPr>
          <p:cNvPr id="17" name="Rectangle 9"/>
          <p:cNvSpPr txBox="1">
            <a:spLocks noChangeArrowheads="1"/>
          </p:cNvSpPr>
          <p:nvPr/>
        </p:nvSpPr>
        <p:spPr bwMode="auto">
          <a:xfrm>
            <a:off x="6644170" y="1253811"/>
            <a:ext cx="1356830" cy="18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750" dirty="0"/>
              <a:t>Панель управления вкладкой</a:t>
            </a:r>
            <a:endParaRPr lang="en-US" sz="750" dirty="0"/>
          </a:p>
        </p:txBody>
      </p:sp>
      <p:sp>
        <p:nvSpPr>
          <p:cNvPr id="19" name="Rectangle 9"/>
          <p:cNvSpPr txBox="1">
            <a:spLocks noChangeArrowheads="1"/>
          </p:cNvSpPr>
          <p:nvPr/>
        </p:nvSpPr>
        <p:spPr bwMode="auto">
          <a:xfrm>
            <a:off x="6644170" y="2257071"/>
            <a:ext cx="1356830" cy="34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750" dirty="0"/>
              <a:t>Окно редактирования анализа</a:t>
            </a:r>
            <a:endParaRPr lang="en-US" sz="750" dirty="0"/>
          </a:p>
        </p:txBody>
      </p:sp>
      <p:sp>
        <p:nvSpPr>
          <p:cNvPr id="21" name="Скругленный прямоугольник 20"/>
          <p:cNvSpPr/>
          <p:nvPr/>
        </p:nvSpPr>
        <p:spPr bwMode="auto">
          <a:xfrm>
            <a:off x="5840731" y="978850"/>
            <a:ext cx="687431" cy="958535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cxnSp>
        <p:nvCxnSpPr>
          <p:cNvPr id="5" name="Прямая со стрелкой 4"/>
          <p:cNvCxnSpPr>
            <a:stCxn id="16" idx="1"/>
          </p:cNvCxnSpPr>
          <p:nvPr/>
        </p:nvCxnSpPr>
        <p:spPr bwMode="auto">
          <a:xfrm flipH="1">
            <a:off x="4360545" y="901336"/>
            <a:ext cx="2283625" cy="341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2" name="Прямая со стрелкой 21"/>
          <p:cNvCxnSpPr>
            <a:stCxn id="17" idx="1"/>
          </p:cNvCxnSpPr>
          <p:nvPr/>
        </p:nvCxnSpPr>
        <p:spPr bwMode="auto">
          <a:xfrm flipH="1" flipV="1">
            <a:off x="6528161" y="1343893"/>
            <a:ext cx="116009" cy="1742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24" name="Прямая со стрелкой 23"/>
          <p:cNvCxnSpPr>
            <a:stCxn id="19" idx="1"/>
            <a:endCxn id="11" idx="3"/>
          </p:cNvCxnSpPr>
          <p:nvPr/>
        </p:nvCxnSpPr>
        <p:spPr bwMode="auto">
          <a:xfrm flipH="1">
            <a:off x="4577715" y="2427832"/>
            <a:ext cx="2066455" cy="1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716585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Настройка ролей пользователей</a:t>
            </a:r>
          </a:p>
        </p:txBody>
      </p:sp>
      <p:pic>
        <p:nvPicPr>
          <p:cNvPr id="18" name="Объект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03735" y="942441"/>
            <a:ext cx="5280363" cy="339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0" name="Скругленный прямоугольник 19"/>
          <p:cNvSpPr/>
          <p:nvPr/>
        </p:nvSpPr>
        <p:spPr bwMode="auto">
          <a:xfrm>
            <a:off x="2811780" y="1169726"/>
            <a:ext cx="365760" cy="171513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 bwMode="auto">
          <a:xfrm>
            <a:off x="1357312" y="2328863"/>
            <a:ext cx="4700588" cy="2003651"/>
          </a:xfrm>
          <a:prstGeom prst="roundRect">
            <a:avLst>
              <a:gd name="adj" fmla="val 5551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5" name="Rectangle 9"/>
          <p:cNvSpPr>
            <a:spLocks noGrp="1" noChangeArrowheads="1"/>
          </p:cNvSpPr>
          <p:nvPr>
            <p:ph idx="1"/>
          </p:nvPr>
        </p:nvSpPr>
        <p:spPr>
          <a:xfrm>
            <a:off x="6644170" y="1147792"/>
            <a:ext cx="1356830" cy="290861"/>
          </a:xfrm>
        </p:spPr>
        <p:txBody>
          <a:bodyPr/>
          <a:lstStyle/>
          <a:p>
            <a:pPr eaLnBrk="1" hangingPunct="1"/>
            <a:r>
              <a:rPr lang="ru-RU" sz="750" dirty="0">
                <a:solidFill>
                  <a:srgbClr val="4D4D4D"/>
                </a:solidFill>
              </a:rPr>
              <a:t>Вкладка Роли</a:t>
            </a:r>
            <a:endParaRPr lang="en-US" sz="600" dirty="0">
              <a:solidFill>
                <a:srgbClr val="4D4D4D"/>
              </a:solidFill>
            </a:endParaRPr>
          </a:p>
        </p:txBody>
      </p:sp>
      <p:sp>
        <p:nvSpPr>
          <p:cNvPr id="26" name="Rectangle 9"/>
          <p:cNvSpPr txBox="1">
            <a:spLocks noChangeArrowheads="1"/>
          </p:cNvSpPr>
          <p:nvPr/>
        </p:nvSpPr>
        <p:spPr bwMode="auto">
          <a:xfrm>
            <a:off x="6644170" y="1557591"/>
            <a:ext cx="1356830" cy="18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750" dirty="0"/>
              <a:t>Создание и удаление ролей</a:t>
            </a:r>
            <a:endParaRPr lang="en-US" sz="750" dirty="0"/>
          </a:p>
        </p:txBody>
      </p:sp>
      <p:sp>
        <p:nvSpPr>
          <p:cNvPr id="27" name="Rectangle 9"/>
          <p:cNvSpPr txBox="1">
            <a:spLocks noChangeArrowheads="1"/>
          </p:cNvSpPr>
          <p:nvPr/>
        </p:nvSpPr>
        <p:spPr bwMode="auto">
          <a:xfrm>
            <a:off x="6644170" y="3163307"/>
            <a:ext cx="1356830" cy="34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750" dirty="0"/>
              <a:t>Конфигурирование набора функций для роли</a:t>
            </a:r>
            <a:endParaRPr lang="en-US" sz="750" dirty="0"/>
          </a:p>
        </p:txBody>
      </p:sp>
      <p:sp>
        <p:nvSpPr>
          <p:cNvPr id="28" name="Скругленный прямоугольник 27"/>
          <p:cNvSpPr/>
          <p:nvPr/>
        </p:nvSpPr>
        <p:spPr bwMode="auto">
          <a:xfrm>
            <a:off x="1303735" y="1370737"/>
            <a:ext cx="5262527" cy="595516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cxnSp>
        <p:nvCxnSpPr>
          <p:cNvPr id="29" name="Прямая со стрелкой 28"/>
          <p:cNvCxnSpPr>
            <a:stCxn id="25" idx="1"/>
          </p:cNvCxnSpPr>
          <p:nvPr/>
        </p:nvCxnSpPr>
        <p:spPr bwMode="auto">
          <a:xfrm flipH="1" flipV="1">
            <a:off x="3177540" y="1285875"/>
            <a:ext cx="3466630" cy="7347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Прямая со стрелкой 29"/>
          <p:cNvCxnSpPr>
            <a:stCxn id="26" idx="1"/>
            <a:endCxn id="28" idx="3"/>
          </p:cNvCxnSpPr>
          <p:nvPr/>
        </p:nvCxnSpPr>
        <p:spPr bwMode="auto">
          <a:xfrm flipH="1">
            <a:off x="6566261" y="1649415"/>
            <a:ext cx="77909" cy="19081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Прямая со стрелкой 30"/>
          <p:cNvCxnSpPr>
            <a:stCxn id="27" idx="1"/>
            <a:endCxn id="23" idx="3"/>
          </p:cNvCxnSpPr>
          <p:nvPr/>
        </p:nvCxnSpPr>
        <p:spPr bwMode="auto">
          <a:xfrm flipH="1" flipV="1">
            <a:off x="6057900" y="3330688"/>
            <a:ext cx="586270" cy="338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3" name="Рисунок 1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11485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Объект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1303736" y="942441"/>
            <a:ext cx="5280363" cy="33900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altLang="ru-RU" dirty="0" smtClean="0">
                <a:solidFill>
                  <a:srgbClr val="8CC63F"/>
                </a:solidFill>
              </a:rPr>
              <a:t>Настройка учетных записей пользователей</a:t>
            </a:r>
          </a:p>
        </p:txBody>
      </p:sp>
      <p:sp>
        <p:nvSpPr>
          <p:cNvPr id="20" name="Скругленный прямоугольник 19"/>
          <p:cNvSpPr/>
          <p:nvPr/>
        </p:nvSpPr>
        <p:spPr bwMode="auto">
          <a:xfrm>
            <a:off x="2172126" y="1169726"/>
            <a:ext cx="708235" cy="171513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3" name="Скругленный прямоугольник 22"/>
          <p:cNvSpPr/>
          <p:nvPr/>
        </p:nvSpPr>
        <p:spPr bwMode="auto">
          <a:xfrm>
            <a:off x="2009775" y="1648086"/>
            <a:ext cx="2952750" cy="2929163"/>
          </a:xfrm>
          <a:prstGeom prst="roundRect">
            <a:avLst>
              <a:gd name="adj" fmla="val 5551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sp>
        <p:nvSpPr>
          <p:cNvPr id="25" name="Rectangle 9"/>
          <p:cNvSpPr>
            <a:spLocks noGrp="1" noChangeArrowheads="1"/>
          </p:cNvSpPr>
          <p:nvPr>
            <p:ph idx="1"/>
          </p:nvPr>
        </p:nvSpPr>
        <p:spPr>
          <a:xfrm>
            <a:off x="6644170" y="1147792"/>
            <a:ext cx="1356830" cy="290861"/>
          </a:xfrm>
        </p:spPr>
        <p:txBody>
          <a:bodyPr/>
          <a:lstStyle/>
          <a:p>
            <a:pPr eaLnBrk="1" hangingPunct="1"/>
            <a:r>
              <a:rPr lang="ru-RU" sz="750" dirty="0">
                <a:solidFill>
                  <a:srgbClr val="4D4D4D"/>
                </a:solidFill>
              </a:rPr>
              <a:t>Вкладка Учетные записи</a:t>
            </a:r>
            <a:endParaRPr lang="en-US" sz="600" dirty="0">
              <a:solidFill>
                <a:srgbClr val="4D4D4D"/>
              </a:solidFill>
            </a:endParaRPr>
          </a:p>
        </p:txBody>
      </p:sp>
      <p:sp>
        <p:nvSpPr>
          <p:cNvPr id="26" name="Rectangle 9"/>
          <p:cNvSpPr txBox="1">
            <a:spLocks noChangeArrowheads="1"/>
          </p:cNvSpPr>
          <p:nvPr/>
        </p:nvSpPr>
        <p:spPr bwMode="auto">
          <a:xfrm>
            <a:off x="6644170" y="1671891"/>
            <a:ext cx="1356830" cy="1836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750" dirty="0"/>
              <a:t>Панель управления вкладкой</a:t>
            </a:r>
            <a:endParaRPr lang="en-US" sz="750" dirty="0"/>
          </a:p>
        </p:txBody>
      </p:sp>
      <p:sp>
        <p:nvSpPr>
          <p:cNvPr id="27" name="Rectangle 9"/>
          <p:cNvSpPr txBox="1">
            <a:spLocks noChangeArrowheads="1"/>
          </p:cNvSpPr>
          <p:nvPr/>
        </p:nvSpPr>
        <p:spPr bwMode="auto">
          <a:xfrm>
            <a:off x="6644170" y="2934707"/>
            <a:ext cx="1356830" cy="341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eaLnBrk="1" hangingPunct="1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000" b="1">
                <a:solidFill>
                  <a:srgbClr val="4D4D4D"/>
                </a:solidFill>
                <a:latin typeface="+mn-lt"/>
              </a:defRPr>
            </a:lvl1pPr>
            <a:lvl2pPr marL="406400" indent="-285750" algn="l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r>
              <a:rPr lang="ru-RU" sz="750" dirty="0"/>
              <a:t>Окно создания/ редактирования учетной записи</a:t>
            </a:r>
            <a:endParaRPr lang="en-US" sz="750" dirty="0"/>
          </a:p>
        </p:txBody>
      </p:sp>
      <p:sp>
        <p:nvSpPr>
          <p:cNvPr id="28" name="Скругленный прямоугольник 27"/>
          <p:cNvSpPr/>
          <p:nvPr/>
        </p:nvSpPr>
        <p:spPr bwMode="auto">
          <a:xfrm>
            <a:off x="5686425" y="1370737"/>
            <a:ext cx="879836" cy="787365"/>
          </a:xfrm>
          <a:prstGeom prst="roundRect">
            <a:avLst>
              <a:gd name="adj" fmla="val 9409"/>
            </a:avLst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cxnSp>
        <p:nvCxnSpPr>
          <p:cNvPr id="29" name="Прямая со стрелкой 28"/>
          <p:cNvCxnSpPr>
            <a:stCxn id="25" idx="1"/>
          </p:cNvCxnSpPr>
          <p:nvPr/>
        </p:nvCxnSpPr>
        <p:spPr bwMode="auto">
          <a:xfrm flipH="1">
            <a:off x="2880360" y="1293222"/>
            <a:ext cx="3763810" cy="4083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0" name="Прямая со стрелкой 29"/>
          <p:cNvCxnSpPr>
            <a:stCxn id="26" idx="1"/>
            <a:endCxn id="28" idx="3"/>
          </p:cNvCxnSpPr>
          <p:nvPr/>
        </p:nvCxnSpPr>
        <p:spPr bwMode="auto">
          <a:xfrm flipH="1">
            <a:off x="6566261" y="1763714"/>
            <a:ext cx="77909" cy="70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31" name="Прямая со стрелкой 30"/>
          <p:cNvCxnSpPr>
            <a:stCxn id="27" idx="1"/>
            <a:endCxn id="23" idx="3"/>
          </p:cNvCxnSpPr>
          <p:nvPr/>
        </p:nvCxnSpPr>
        <p:spPr bwMode="auto">
          <a:xfrm flipH="1">
            <a:off x="4962525" y="3105469"/>
            <a:ext cx="1681645" cy="7199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6" name="Рисунок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3835" y="1664797"/>
            <a:ext cx="2782490" cy="2895002"/>
          </a:xfrm>
          <a:prstGeom prst="rect">
            <a:avLst/>
          </a:prstGeom>
        </p:spPr>
      </p:pic>
      <p:pic>
        <p:nvPicPr>
          <p:cNvPr id="14" name="Рисунок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22715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21581" y="624714"/>
            <a:ext cx="6700838" cy="3752729"/>
          </a:xfrm>
        </p:spPr>
        <p:txBody>
          <a:bodyPr>
            <a:normAutofit/>
          </a:bodyPr>
          <a:lstStyle/>
          <a:p>
            <a:pPr algn="ctr"/>
            <a:r>
              <a:rPr lang="ru-RU" dirty="0">
                <a:solidFill>
                  <a:srgbClr val="8CC63F"/>
                </a:solidFill>
              </a:rPr>
              <a:t>Практика – </a:t>
            </a:r>
            <a:r>
              <a:rPr lang="ru-RU" dirty="0" smtClean="0">
                <a:solidFill>
                  <a:srgbClr val="8CC63F"/>
                </a:solidFill>
              </a:rPr>
              <a:t>Лабораторная работа №3</a:t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>
                <a:solidFill>
                  <a:srgbClr val="8CC63F"/>
                </a:solidFill>
              </a:rPr>
              <a:t/>
            </a:r>
            <a:br>
              <a:rPr lang="ru-RU" dirty="0">
                <a:solidFill>
                  <a:srgbClr val="8CC63F"/>
                </a:solidFill>
              </a:rPr>
            </a:b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9652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День</a:t>
            </a:r>
            <a:r>
              <a:rPr lang="ru-RU" dirty="0" smtClean="0"/>
              <a:t> </a:t>
            </a:r>
            <a:r>
              <a:rPr lang="ru-RU" dirty="0"/>
              <a:t>4</a:t>
            </a:r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Теория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Конфигурация подключения к серверу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I-DRMS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вкладок в </a:t>
            </a:r>
            <a:r>
              <a:rPr lang="en-US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ControlsCfg.xml</a:t>
            </a: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Конфигурация клиента </a:t>
            </a:r>
            <a:r>
              <a:rPr lang="en-US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Client.config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КИМ</a:t>
            </a: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Понятие плагинов и их настроек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Подключение АРМа «Учета движения» для загрузки операций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Понятие УПО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Настройки </a:t>
            </a:r>
            <a:r>
              <a:rPr lang="ru-RU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солвера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в </a:t>
            </a: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ограничениях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Принципы поиска причин отсутствия решения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endParaRPr lang="en-US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0" indent="0">
              <a:buClr>
                <a:srgbClr val="009999"/>
              </a:buClr>
              <a:buSzPct val="100000"/>
              <a:buNone/>
              <a:defRPr/>
            </a:pPr>
            <a:endParaRPr lang="ru-RU" sz="1800" dirty="0" smtClean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71986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День</a:t>
            </a:r>
            <a:r>
              <a:rPr lang="ru-RU" dirty="0" smtClean="0"/>
              <a:t> 4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843558"/>
            <a:ext cx="8229600" cy="3751065"/>
          </a:xfrm>
        </p:spPr>
        <p:txBody>
          <a:bodyPr/>
          <a:lstStyle/>
          <a:p>
            <a:pPr marL="0" indent="0">
              <a:buClr>
                <a:srgbClr val="009999"/>
              </a:buClr>
              <a:buSzPct val="100000"/>
              <a:buNone/>
              <a:defRPr/>
            </a:pPr>
            <a:r>
              <a:rPr lang="ru-RU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Arial Narrow" pitchFamily="34" charset="0"/>
                <a:ea typeface="+mj-ea"/>
                <a:cs typeface="Arial" panose="020B0604020202020204" pitchFamily="34" charset="0"/>
              </a:rPr>
              <a:t>Практика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:</a:t>
            </a: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Конфигурирование клиента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Запуск клиента</a:t>
            </a:r>
          </a:p>
          <a:p>
            <a:pPr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Создание периода и загрузка исходных данных</a:t>
            </a:r>
            <a:endParaRPr lang="ru-RU" sz="10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  <a:p>
            <a:pPr marL="800100" lvl="1" indent="-342900">
              <a:buClr>
                <a:srgbClr val="009999"/>
              </a:buClr>
              <a:buSzPct val="100000"/>
              <a:buFont typeface="+mj-lt"/>
              <a:buAutoNum type="alphaLcPeriod"/>
              <a:defRPr/>
            </a:pPr>
            <a:r>
              <a:rPr lang="ru-RU" sz="14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Анализ и исправление ошибок</a:t>
            </a:r>
          </a:p>
          <a:p>
            <a:pPr marL="400050"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Настройка КИМ</a:t>
            </a:r>
          </a:p>
          <a:p>
            <a:pPr marL="400050"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Подключение модуля «Учета движения»</a:t>
            </a:r>
          </a:p>
          <a:p>
            <a:pPr marL="400050"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Создание операций в модуле «Учет движения»</a:t>
            </a:r>
          </a:p>
          <a:p>
            <a:pPr marL="400050"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Создание УПО</a:t>
            </a:r>
          </a:p>
          <a:p>
            <a:pPr marL="400050"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Расчет баланса классическим </a:t>
            </a:r>
            <a:r>
              <a:rPr lang="ru-RU" sz="1800" dirty="0" err="1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солвером</a:t>
            </a: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 и анализ результатов</a:t>
            </a:r>
          </a:p>
          <a:p>
            <a:pPr marL="400050">
              <a:buClr>
                <a:srgbClr val="009999"/>
              </a:buClr>
              <a:buSzPct val="100000"/>
              <a:buFont typeface="+mj-lt"/>
              <a:buAutoNum type="arabicPeriod"/>
              <a:defRPr/>
            </a:pPr>
            <a:r>
              <a:rPr lang="ru-RU" sz="1800" dirty="0" smtClean="0">
                <a:solidFill>
                  <a:schemeClr val="tx1">
                    <a:lumMod val="65000"/>
                    <a:lumOff val="35000"/>
                  </a:schemeClr>
                </a:solidFill>
                <a:ea typeface="MS PGothic" pitchFamily="34" charset="-128"/>
              </a:rPr>
              <a:t>Расчет баланса в ограничениях</a:t>
            </a:r>
          </a:p>
          <a:p>
            <a:pPr marL="57150" indent="0">
              <a:buClr>
                <a:srgbClr val="009999"/>
              </a:buClr>
              <a:buSzPct val="100000"/>
              <a:buNone/>
              <a:defRPr/>
            </a:pPr>
            <a:endParaRPr lang="ru-RU" sz="1800" dirty="0">
              <a:solidFill>
                <a:schemeClr val="tx1">
                  <a:lumMod val="65000"/>
                  <a:lumOff val="35000"/>
                </a:schemeClr>
              </a:solidFill>
              <a:ea typeface="MS PGothic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59268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8010" y="1532646"/>
            <a:ext cx="6707981" cy="20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раздел </a:t>
            </a:r>
            <a:r>
              <a:rPr lang="en-US" dirty="0" smtClean="0">
                <a:solidFill>
                  <a:schemeClr val="tx1"/>
                </a:solidFill>
              </a:rPr>
              <a:t>11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r>
              <a:rPr lang="ru-RU" dirty="0" smtClean="0">
                <a:solidFill>
                  <a:srgbClr val="8CC63F"/>
                </a:solidFill>
              </a:rPr>
              <a:t/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 smtClean="0">
                <a:solidFill>
                  <a:srgbClr val="8CC63F"/>
                </a:solidFill>
              </a:rPr>
              <a:t>обзор и Настройка конфигурационных файлов</a:t>
            </a:r>
            <a:r>
              <a:rPr lang="en-US" dirty="0" smtClean="0">
                <a:solidFill>
                  <a:srgbClr val="8CC63F"/>
                </a:solidFill>
              </a:rPr>
              <a:t> </a:t>
            </a:r>
            <a:r>
              <a:rPr lang="ru-RU" dirty="0" smtClean="0">
                <a:solidFill>
                  <a:srgbClr val="8CC63F"/>
                </a:solidFill>
              </a:rPr>
              <a:t>клиента </a:t>
            </a:r>
            <a:r>
              <a:rPr lang="en-US" dirty="0" smtClean="0">
                <a:solidFill>
                  <a:srgbClr val="8CC63F"/>
                </a:solidFill>
              </a:rPr>
              <a:t>I-DRMS</a:t>
            </a: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898792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3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1532646"/>
            <a:ext cx="6707981" cy="20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Настройка клиента </a:t>
            </a:r>
            <a:r>
              <a:rPr lang="en-US" sz="2700" kern="0" dirty="0">
                <a:solidFill>
                  <a:srgbClr val="8CC63F"/>
                </a:solidFill>
              </a:rPr>
              <a:t>I-DRMS </a:t>
            </a:r>
            <a:r>
              <a:rPr lang="ru-RU" sz="2700" kern="0" dirty="0">
                <a:solidFill>
                  <a:srgbClr val="8CC63F"/>
                </a:solidFill>
              </a:rPr>
              <a:t>при первом запуске и возможности клиента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67030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547664" y="267494"/>
            <a:ext cx="5472608" cy="421555"/>
          </a:xfrm>
        </p:spPr>
        <p:txBody>
          <a:bodyPr>
            <a:normAutofit/>
          </a:bodyPr>
          <a:lstStyle/>
          <a:p>
            <a:r>
              <a:rPr lang="ru-RU" dirty="0" smtClean="0"/>
              <a:t>Иерархия автоматизированных систем управления</a:t>
            </a:r>
            <a:endParaRPr lang="ru-RU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4628" y="987574"/>
            <a:ext cx="6863300" cy="3672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234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Конфигурационные файлы приложения </a:t>
            </a:r>
            <a:r>
              <a:rPr lang="en-US" dirty="0" smtClean="0">
                <a:solidFill>
                  <a:srgbClr val="8CC63F"/>
                </a:solidFill>
              </a:rPr>
              <a:t>I-DRMS-C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grpSp>
        <p:nvGrpSpPr>
          <p:cNvPr id="12" name="Группа 11"/>
          <p:cNvGrpSpPr/>
          <p:nvPr/>
        </p:nvGrpSpPr>
        <p:grpSpPr>
          <a:xfrm>
            <a:off x="4816184" y="728865"/>
            <a:ext cx="2929500" cy="1600200"/>
            <a:chOff x="4897578" y="1087932"/>
            <a:chExt cx="3906000" cy="2133600"/>
          </a:xfrm>
        </p:grpSpPr>
        <p:pic>
          <p:nvPicPr>
            <p:cNvPr id="4" name="Рисунок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7578" y="1087932"/>
              <a:ext cx="3906000" cy="2133600"/>
            </a:xfrm>
            <a:prstGeom prst="rect">
              <a:avLst/>
            </a:prstGeom>
          </p:spPr>
        </p:pic>
        <p:sp>
          <p:nvSpPr>
            <p:cNvPr id="20" name="Скругленный прямоугольник 19"/>
            <p:cNvSpPr/>
            <p:nvPr/>
          </p:nvSpPr>
          <p:spPr bwMode="auto">
            <a:xfrm>
              <a:off x="5453546" y="1274603"/>
              <a:ext cx="2680957" cy="221871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</a:pPr>
              <a:endParaRPr lang="ru-RU" sz="2100" i="1">
                <a:solidFill>
                  <a:srgbClr val="000099"/>
                </a:solidFill>
                <a:latin typeface="Arial" charset="0"/>
              </a:endParaRPr>
            </a:p>
          </p:txBody>
        </p:sp>
      </p:grpSp>
      <p:grpSp>
        <p:nvGrpSpPr>
          <p:cNvPr id="8" name="Группа 7"/>
          <p:cNvGrpSpPr/>
          <p:nvPr/>
        </p:nvGrpSpPr>
        <p:grpSpPr>
          <a:xfrm>
            <a:off x="1428630" y="728865"/>
            <a:ext cx="2893219" cy="1600200"/>
            <a:chOff x="601559" y="1087932"/>
            <a:chExt cx="3857625" cy="2133600"/>
          </a:xfrm>
        </p:grpSpPr>
        <p:pic>
          <p:nvPicPr>
            <p:cNvPr id="6" name="Рисунок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1559" y="1087932"/>
              <a:ext cx="3857625" cy="2133600"/>
            </a:xfrm>
            <a:prstGeom prst="rect">
              <a:avLst/>
            </a:prstGeom>
          </p:spPr>
        </p:pic>
        <p:sp>
          <p:nvSpPr>
            <p:cNvPr id="19" name="Скругленный прямоугольник 18"/>
            <p:cNvSpPr/>
            <p:nvPr/>
          </p:nvSpPr>
          <p:spPr bwMode="auto">
            <a:xfrm>
              <a:off x="1230277" y="1309891"/>
              <a:ext cx="3228907" cy="269166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</a:pPr>
              <a:endParaRPr lang="ru-RU" sz="2100" i="1">
                <a:solidFill>
                  <a:srgbClr val="000099"/>
                </a:solidFill>
                <a:latin typeface="Arial" charset="0"/>
              </a:endParaRPr>
            </a:p>
          </p:txBody>
        </p:sp>
        <p:sp>
          <p:nvSpPr>
            <p:cNvPr id="23" name="Скругленный прямоугольник 22"/>
            <p:cNvSpPr/>
            <p:nvPr/>
          </p:nvSpPr>
          <p:spPr bwMode="auto">
            <a:xfrm>
              <a:off x="2239270" y="2154100"/>
              <a:ext cx="1824400" cy="480057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</a:pPr>
              <a:endParaRPr lang="ru-RU" sz="2100" i="1">
                <a:solidFill>
                  <a:srgbClr val="000099"/>
                </a:solidFill>
                <a:latin typeface="Arial" charset="0"/>
              </a:endParaRPr>
            </a:p>
          </p:txBody>
        </p:sp>
        <p:sp>
          <p:nvSpPr>
            <p:cNvPr id="25" name="Скругленный прямоугольник 24"/>
            <p:cNvSpPr/>
            <p:nvPr/>
          </p:nvSpPr>
          <p:spPr bwMode="auto">
            <a:xfrm>
              <a:off x="2239270" y="2634158"/>
              <a:ext cx="1060190" cy="220980"/>
            </a:xfrm>
            <a:prstGeom prst="round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algn="ctr" defTabSz="685800" eaLnBrk="0" fontAlgn="base" hangingPunct="0">
                <a:lnSpc>
                  <a:spcPct val="90000"/>
                </a:lnSpc>
                <a:spcBef>
                  <a:spcPct val="30000"/>
                </a:spcBef>
                <a:spcAft>
                  <a:spcPct val="30000"/>
                </a:spcAft>
                <a:buClr>
                  <a:srgbClr val="4D4D4D"/>
                </a:buClr>
              </a:pPr>
              <a:endParaRPr lang="ru-RU" sz="2100" i="1">
                <a:solidFill>
                  <a:srgbClr val="000099"/>
                </a:solidFill>
                <a:latin typeface="Arial" charset="0"/>
              </a:endParaRPr>
            </a:p>
          </p:txBody>
        </p:sp>
      </p:grpSp>
      <p:sp>
        <p:nvSpPr>
          <p:cNvPr id="26" name="Rectangle 9"/>
          <p:cNvSpPr>
            <a:spLocks noGrp="1" noChangeArrowheads="1"/>
          </p:cNvSpPr>
          <p:nvPr>
            <p:ph idx="1"/>
          </p:nvPr>
        </p:nvSpPr>
        <p:spPr>
          <a:xfrm>
            <a:off x="1143001" y="2318180"/>
            <a:ext cx="3344388" cy="188240"/>
          </a:xfrm>
        </p:spPr>
        <p:txBody>
          <a:bodyPr/>
          <a:lstStyle/>
          <a:p>
            <a:pPr eaLnBrk="1" hangingPunct="1"/>
            <a:r>
              <a:rPr lang="ru-RU" sz="900" dirty="0"/>
              <a:t>1. Файл </a:t>
            </a:r>
            <a:r>
              <a:rPr lang="en-US" sz="900" dirty="0"/>
              <a:t>ControlsCfg.xml</a:t>
            </a:r>
            <a:r>
              <a:rPr lang="ru-RU" sz="900" dirty="0"/>
              <a:t> – набор и стили вкладок АРМа</a:t>
            </a:r>
            <a:endParaRPr lang="en-US" sz="788" dirty="0">
              <a:solidFill>
                <a:srgbClr val="4D4D4D"/>
              </a:solidFill>
            </a:endParaRP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6670" y="2538361"/>
            <a:ext cx="3474448" cy="1122364"/>
          </a:xfrm>
          <a:prstGeom prst="rect">
            <a:avLst/>
          </a:prstGeom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8511" y="3719843"/>
            <a:ext cx="3472607" cy="902775"/>
          </a:xfrm>
          <a:prstGeom prst="rect">
            <a:avLst/>
          </a:prstGeom>
        </p:spPr>
      </p:pic>
      <p:sp>
        <p:nvSpPr>
          <p:cNvPr id="27" name="Скругленный прямоугольник 26"/>
          <p:cNvSpPr/>
          <p:nvPr/>
        </p:nvSpPr>
        <p:spPr bwMode="auto">
          <a:xfrm>
            <a:off x="1143000" y="4090401"/>
            <a:ext cx="2185988" cy="256403"/>
          </a:xfrm>
          <a:prstGeom prst="round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cxnSp>
        <p:nvCxnSpPr>
          <p:cNvPr id="28" name="Прямая со стрелкой 27"/>
          <p:cNvCxnSpPr/>
          <p:nvPr/>
        </p:nvCxnSpPr>
        <p:spPr bwMode="auto">
          <a:xfrm>
            <a:off x="2262188" y="3541941"/>
            <a:ext cx="0" cy="666750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1" name="Rectangle 9"/>
          <p:cNvSpPr txBox="1">
            <a:spLocks noChangeArrowheads="1"/>
          </p:cNvSpPr>
          <p:nvPr/>
        </p:nvSpPr>
        <p:spPr bwMode="auto">
          <a:xfrm>
            <a:off x="4656612" y="3291087"/>
            <a:ext cx="3344388" cy="33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sz="900" b="0" kern="0" dirty="0"/>
              <a:t>3. Файл</a:t>
            </a:r>
            <a:r>
              <a:rPr lang="ru-RU" sz="900" kern="0" dirty="0"/>
              <a:t> </a:t>
            </a:r>
            <a:r>
              <a:rPr lang="en-US" sz="900" kern="0" dirty="0" err="1"/>
              <a:t>Indusoft.MB.Client.exe.config</a:t>
            </a:r>
            <a:r>
              <a:rPr lang="ru-RU" sz="900" kern="0" dirty="0"/>
              <a:t> </a:t>
            </a:r>
            <a:r>
              <a:rPr lang="ru-RU" sz="900" b="0" kern="0" dirty="0"/>
              <a:t>– набор и </a:t>
            </a:r>
            <a:r>
              <a:rPr lang="ru-RU" sz="900" b="0" kern="0" dirty="0" err="1"/>
              <a:t>наиме-нование</a:t>
            </a:r>
            <a:r>
              <a:rPr lang="ru-RU" sz="900" b="0" kern="0" dirty="0"/>
              <a:t> кнопок и пунктов меню АРМа</a:t>
            </a:r>
            <a:endParaRPr lang="en-US" sz="788" kern="0" dirty="0">
              <a:solidFill>
                <a:srgbClr val="4D4D4D"/>
              </a:solidFill>
            </a:endParaRPr>
          </a:p>
        </p:txBody>
      </p:sp>
      <p:sp>
        <p:nvSpPr>
          <p:cNvPr id="40" name="Rectangle 9"/>
          <p:cNvSpPr txBox="1">
            <a:spLocks noChangeArrowheads="1"/>
          </p:cNvSpPr>
          <p:nvPr/>
        </p:nvSpPr>
        <p:spPr bwMode="auto">
          <a:xfrm>
            <a:off x="4656612" y="2318180"/>
            <a:ext cx="3344388" cy="3379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eaLnBrk="1" hangingPunct="1">
              <a:lnSpc>
                <a:spcPct val="100000"/>
              </a:lnSpc>
            </a:pPr>
            <a:r>
              <a:rPr lang="ru-RU" sz="900" b="0" kern="0" dirty="0"/>
              <a:t>2. Файл</a:t>
            </a:r>
            <a:r>
              <a:rPr lang="ru-RU" sz="900" kern="0" dirty="0"/>
              <a:t> </a:t>
            </a:r>
            <a:r>
              <a:rPr lang="en-US" sz="900" kern="0" dirty="0"/>
              <a:t>RemotingServers.xml</a:t>
            </a:r>
            <a:r>
              <a:rPr lang="ru-RU" sz="900" kern="0" dirty="0"/>
              <a:t> </a:t>
            </a:r>
            <a:r>
              <a:rPr lang="ru-RU" sz="900" b="0" kern="0" dirty="0"/>
              <a:t>– настройка подключений к серверам </a:t>
            </a:r>
            <a:r>
              <a:rPr lang="en-US" sz="900" b="0" kern="0" dirty="0"/>
              <a:t>I-DRMS </a:t>
            </a:r>
            <a:r>
              <a:rPr lang="ru-RU" sz="900" b="0" kern="0" dirty="0"/>
              <a:t>(адреса серверов)</a:t>
            </a:r>
            <a:endParaRPr lang="en-US" sz="788" kern="0" dirty="0">
              <a:solidFill>
                <a:srgbClr val="4D4D4D"/>
              </a:solidFill>
            </a:endParaRPr>
          </a:p>
        </p:txBody>
      </p:sp>
      <p:pic>
        <p:nvPicPr>
          <p:cNvPr id="13" name="Рисунок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73150" y="3631596"/>
            <a:ext cx="2790392" cy="1111129"/>
          </a:xfrm>
          <a:prstGeom prst="rect">
            <a:avLst/>
          </a:prstGeom>
        </p:spPr>
      </p:pic>
      <p:sp>
        <p:nvSpPr>
          <p:cNvPr id="41" name="Скругленный прямоугольник 40"/>
          <p:cNvSpPr/>
          <p:nvPr/>
        </p:nvSpPr>
        <p:spPr bwMode="auto">
          <a:xfrm>
            <a:off x="1156670" y="3934817"/>
            <a:ext cx="1628775" cy="152382"/>
          </a:xfrm>
          <a:prstGeom prst="roundRect">
            <a:avLst/>
          </a:prstGeom>
          <a:noFill/>
          <a:ln w="19050" cap="flat" cmpd="sng" algn="ctr">
            <a:solidFill>
              <a:srgbClr val="7030A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algn="ctr" defTabSz="685800" eaLnBrk="0" fontAlgn="base" hangingPunct="0">
              <a:lnSpc>
                <a:spcPct val="90000"/>
              </a:lnSpc>
              <a:spcBef>
                <a:spcPct val="30000"/>
              </a:spcBef>
              <a:spcAft>
                <a:spcPct val="30000"/>
              </a:spcAft>
              <a:buClr>
                <a:srgbClr val="4D4D4D"/>
              </a:buClr>
            </a:pPr>
            <a:endParaRPr lang="ru-RU" sz="2100" i="1">
              <a:solidFill>
                <a:srgbClr val="000099"/>
              </a:solidFill>
              <a:latin typeface="Arial" charset="0"/>
            </a:endParaRPr>
          </a:p>
        </p:txBody>
      </p:sp>
      <p:cxnSp>
        <p:nvCxnSpPr>
          <p:cNvPr id="42" name="Прямая со стрелкой 41"/>
          <p:cNvCxnSpPr/>
          <p:nvPr/>
        </p:nvCxnSpPr>
        <p:spPr bwMode="auto">
          <a:xfrm flipH="1" flipV="1">
            <a:off x="2799114" y="4004645"/>
            <a:ext cx="2074035" cy="4944"/>
          </a:xfrm>
          <a:prstGeom prst="straightConnector1">
            <a:avLst/>
          </a:prstGeom>
          <a:noFill/>
          <a:ln w="9525" cap="flat" cmpd="sng" algn="ctr">
            <a:solidFill>
              <a:srgbClr val="7030A0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47" name="Рисунок 4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51875" y="2622146"/>
            <a:ext cx="3076756" cy="706514"/>
          </a:xfrm>
          <a:prstGeom prst="rect">
            <a:avLst/>
          </a:prstGeom>
        </p:spPr>
      </p:pic>
      <p:pic>
        <p:nvPicPr>
          <p:cNvPr id="22" name="Рисунок 2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798838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26" grpId="0" build="p"/>
      <p:bldP spid="27" grpId="0" animBg="1"/>
      <p:bldP spid="31" grpId="0"/>
      <p:bldP spid="40" grpId="0"/>
      <p:bldP spid="41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Возможности </a:t>
            </a:r>
            <a:r>
              <a:rPr lang="en-US" dirty="0" smtClean="0">
                <a:solidFill>
                  <a:srgbClr val="8CC63F"/>
                </a:solidFill>
              </a:rPr>
              <a:t>I-DRMS-C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24" name="Рисунок 23"/>
          <p:cNvPicPr/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19119" y="646696"/>
            <a:ext cx="4589621" cy="11187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" name="Рисунок 28"/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319119" y="1849165"/>
            <a:ext cx="2014061" cy="31389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" name="Рисунок 3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1319118" y="646696"/>
            <a:ext cx="1843088" cy="2646521"/>
          </a:xfrm>
          <a:prstGeom prst="rect">
            <a:avLst/>
          </a:prstGeom>
        </p:spPr>
      </p:pic>
      <p:pic>
        <p:nvPicPr>
          <p:cNvPr id="33" name="Рисунок 32"/>
          <p:cNvPicPr/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3254042" y="2412103"/>
            <a:ext cx="2940844" cy="9534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5" name="Rectangle 9"/>
          <p:cNvSpPr>
            <a:spLocks noGrp="1" noChangeArrowheads="1"/>
          </p:cNvSpPr>
          <p:nvPr>
            <p:ph idx="1"/>
          </p:nvPr>
        </p:nvSpPr>
        <p:spPr>
          <a:xfrm>
            <a:off x="5908740" y="826294"/>
            <a:ext cx="2092261" cy="939113"/>
          </a:xfrm>
        </p:spPr>
        <p:txBody>
          <a:bodyPr/>
          <a:lstStyle/>
          <a:p>
            <a:pPr marL="128588" indent="-128588"/>
            <a:r>
              <a:rPr lang="ru-RU" sz="900" dirty="0"/>
              <a:t>Создание периода</a:t>
            </a:r>
          </a:p>
          <a:p>
            <a:pPr marL="128588" indent="-128588"/>
            <a:r>
              <a:rPr lang="ru-RU" sz="900" dirty="0">
                <a:solidFill>
                  <a:srgbClr val="4D4D4D"/>
                </a:solidFill>
              </a:rPr>
              <a:t>Редактирование границ периода</a:t>
            </a:r>
          </a:p>
          <a:p>
            <a:pPr marL="128588" indent="-128588"/>
            <a:r>
              <a:rPr lang="ru-RU" sz="900" dirty="0">
                <a:solidFill>
                  <a:srgbClr val="4D4D4D"/>
                </a:solidFill>
              </a:rPr>
              <a:t>Удаление периода</a:t>
            </a:r>
          </a:p>
          <a:p>
            <a:pPr marL="128588" indent="-128588"/>
            <a:r>
              <a:rPr lang="ru-RU" sz="900" dirty="0">
                <a:solidFill>
                  <a:srgbClr val="4D4D4D"/>
                </a:solidFill>
              </a:rPr>
              <a:t>Переключение меду периодами</a:t>
            </a:r>
            <a:endParaRPr lang="en-US" sz="788" dirty="0">
              <a:solidFill>
                <a:srgbClr val="4D4D4D"/>
              </a:solidFill>
            </a:endParaRPr>
          </a:p>
        </p:txBody>
      </p:sp>
      <p:sp>
        <p:nvSpPr>
          <p:cNvPr id="66" name="Rectangle 9"/>
          <p:cNvSpPr txBox="1">
            <a:spLocks noChangeArrowheads="1"/>
          </p:cNvSpPr>
          <p:nvPr/>
        </p:nvSpPr>
        <p:spPr bwMode="auto">
          <a:xfrm>
            <a:off x="3310461" y="2860648"/>
            <a:ext cx="3418000" cy="93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Выполнение всех разрешенных функций в системе:</a:t>
            </a:r>
          </a:p>
          <a:p>
            <a:pPr marL="128588" indent="-128588" eaLnBrk="1" hangingPunct="1">
              <a:buFont typeface="Arial" panose="020B0604020202020204" pitchFamily="34" charset="0"/>
              <a:buChar char="•"/>
            </a:pPr>
            <a:r>
              <a:rPr lang="ru-RU" sz="900" b="0" kern="0" dirty="0"/>
              <a:t>Загрузка исходных данных</a:t>
            </a:r>
          </a:p>
          <a:p>
            <a:pPr marL="128588" indent="-128588" eaLnBrk="1" hangingPunct="1">
              <a:buFont typeface="Arial" panose="020B0604020202020204" pitchFamily="34" charset="0"/>
              <a:buChar char="•"/>
            </a:pPr>
            <a:r>
              <a:rPr lang="ru-RU" sz="900" b="0" kern="0" dirty="0">
                <a:solidFill>
                  <a:srgbClr val="4D4D4D"/>
                </a:solidFill>
              </a:rPr>
              <a:t>Согласование</a:t>
            </a:r>
          </a:p>
          <a:p>
            <a:pPr marL="128588" indent="-128588" eaLnBrk="1" hangingPunct="1">
              <a:buFont typeface="Arial" panose="020B0604020202020204" pitchFamily="34" charset="0"/>
              <a:buChar char="•"/>
            </a:pPr>
            <a:r>
              <a:rPr lang="ru-RU" sz="900" b="0" kern="0" dirty="0">
                <a:solidFill>
                  <a:srgbClr val="4D4D4D"/>
                </a:solidFill>
              </a:rPr>
              <a:t>Публикация данных</a:t>
            </a:r>
          </a:p>
          <a:p>
            <a:pPr marL="128588" indent="-128588" eaLnBrk="1" hangingPunct="1">
              <a:buFont typeface="Arial" panose="020B0604020202020204" pitchFamily="34" charset="0"/>
              <a:buChar char="•"/>
            </a:pPr>
            <a:r>
              <a:rPr lang="ru-RU" sz="900" b="0" kern="0" dirty="0">
                <a:solidFill>
                  <a:srgbClr val="4D4D4D"/>
                </a:solidFill>
              </a:rPr>
              <a:t>Закрытие периода</a:t>
            </a:r>
          </a:p>
          <a:p>
            <a:pPr marL="128588" indent="-128588" eaLnBrk="1" hangingPunct="1">
              <a:buFont typeface="Arial" panose="020B0604020202020204" pitchFamily="34" charset="0"/>
              <a:buChar char="•"/>
            </a:pPr>
            <a:r>
              <a:rPr lang="ru-RU" sz="900" b="0" kern="0" dirty="0">
                <a:solidFill>
                  <a:srgbClr val="4D4D4D"/>
                </a:solidFill>
              </a:rPr>
              <a:t>Создание/восстановление резервной копии данных периода</a:t>
            </a:r>
          </a:p>
          <a:p>
            <a:pPr marL="128588" indent="-128588" eaLnBrk="1" hangingPunct="1">
              <a:buFont typeface="Arial" panose="020B0604020202020204" pitchFamily="34" charset="0"/>
              <a:buChar char="•"/>
            </a:pPr>
            <a:r>
              <a:rPr lang="ru-RU" sz="900" b="0" kern="0" dirty="0">
                <a:solidFill>
                  <a:srgbClr val="4D4D4D"/>
                </a:solidFill>
              </a:rPr>
              <a:t>и т.д.</a:t>
            </a:r>
            <a:endParaRPr lang="en-US" sz="788" kern="0" dirty="0">
              <a:solidFill>
                <a:srgbClr val="4D4D4D"/>
              </a:solidFill>
            </a:endParaRPr>
          </a:p>
        </p:txBody>
      </p:sp>
      <p:sp>
        <p:nvSpPr>
          <p:cNvPr id="67" name="Rectangle 9"/>
          <p:cNvSpPr txBox="1">
            <a:spLocks noChangeArrowheads="1"/>
          </p:cNvSpPr>
          <p:nvPr/>
        </p:nvSpPr>
        <p:spPr bwMode="auto">
          <a:xfrm>
            <a:off x="3162206" y="1666580"/>
            <a:ext cx="2092261" cy="939113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788" b="0" kern="0" dirty="0">
                <a:solidFill>
                  <a:srgbClr val="4D4D4D"/>
                </a:solidFill>
              </a:rPr>
              <a:t>Редактирование атрибутов элементов (из меню редактирования и из </a:t>
            </a:r>
            <a:r>
              <a:rPr lang="ru-RU" sz="788" b="0" kern="0" dirty="0" err="1">
                <a:solidFill>
                  <a:srgbClr val="4D4D4D"/>
                </a:solidFill>
              </a:rPr>
              <a:t>грида</a:t>
            </a:r>
            <a:r>
              <a:rPr lang="ru-RU" sz="788" b="0" kern="0" dirty="0">
                <a:solidFill>
                  <a:srgbClr val="4D4D4D"/>
                </a:solidFill>
              </a:rPr>
              <a:t>)</a:t>
            </a:r>
            <a:endParaRPr lang="en-US" sz="788" b="0" kern="0" dirty="0">
              <a:solidFill>
                <a:srgbClr val="4D4D4D"/>
              </a:solidFill>
            </a:endParaRPr>
          </a:p>
        </p:txBody>
      </p:sp>
      <p:sp>
        <p:nvSpPr>
          <p:cNvPr id="68" name="Rectangle 9"/>
          <p:cNvSpPr txBox="1">
            <a:spLocks noChangeArrowheads="1"/>
          </p:cNvSpPr>
          <p:nvPr/>
        </p:nvSpPr>
        <p:spPr bwMode="auto">
          <a:xfrm>
            <a:off x="6194886" y="2412103"/>
            <a:ext cx="1806115" cy="93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788" b="0" kern="0" dirty="0">
                <a:solidFill>
                  <a:srgbClr val="4D4D4D"/>
                </a:solidFill>
              </a:rPr>
              <a:t>Отображение пиктограмм источников данных атрибутов:</a:t>
            </a:r>
          </a:p>
          <a:p>
            <a:pPr marL="0" indent="0" eaLnBrk="1" hangingPunct="1"/>
            <a:r>
              <a:rPr lang="ru-RU" sz="788" b="0" kern="0" dirty="0">
                <a:solidFill>
                  <a:srgbClr val="4D4D4D"/>
                </a:solidFill>
              </a:rPr>
              <a:t>      формула</a:t>
            </a:r>
          </a:p>
          <a:p>
            <a:pPr marL="0" indent="0" eaLnBrk="1" hangingPunct="1"/>
            <a:r>
              <a:rPr lang="ru-RU" sz="788" b="0" kern="0" dirty="0">
                <a:solidFill>
                  <a:srgbClr val="4D4D4D"/>
                </a:solidFill>
              </a:rPr>
              <a:t>      </a:t>
            </a:r>
            <a:r>
              <a:rPr lang="ru-RU" sz="788" b="0" kern="0" dirty="0" err="1">
                <a:solidFill>
                  <a:srgbClr val="4D4D4D"/>
                </a:solidFill>
              </a:rPr>
              <a:t>датареференс</a:t>
            </a:r>
            <a:endParaRPr lang="ru-RU" sz="788" b="0" kern="0" dirty="0">
              <a:solidFill>
                <a:srgbClr val="4D4D4D"/>
              </a:solidFill>
            </a:endParaRPr>
          </a:p>
          <a:p>
            <a:pPr marL="0" indent="0" eaLnBrk="1" hangingPunct="1"/>
            <a:r>
              <a:rPr lang="ru-RU" sz="788" b="0" kern="0" dirty="0">
                <a:solidFill>
                  <a:srgbClr val="4D4D4D"/>
                </a:solidFill>
              </a:rPr>
              <a:t>      тег</a:t>
            </a:r>
          </a:p>
          <a:p>
            <a:pPr marL="0" indent="0" eaLnBrk="1" hangingPunct="1"/>
            <a:r>
              <a:rPr lang="ru-RU" sz="788" b="0" kern="0" dirty="0">
                <a:solidFill>
                  <a:srgbClr val="4D4D4D"/>
                </a:solidFill>
              </a:rPr>
              <a:t>      значение было  </a:t>
            </a:r>
          </a:p>
          <a:p>
            <a:pPr marL="0" indent="0" eaLnBrk="1" hangingPunct="1"/>
            <a:r>
              <a:rPr lang="ru-RU" sz="788" b="0" kern="0" dirty="0">
                <a:solidFill>
                  <a:srgbClr val="4D4D4D"/>
                </a:solidFill>
              </a:rPr>
              <a:t>    скорректировано пользователем</a:t>
            </a:r>
            <a:endParaRPr lang="en-US" sz="788" b="0" kern="0" dirty="0">
              <a:solidFill>
                <a:srgbClr val="4D4D4D"/>
              </a:solidFill>
            </a:endParaRPr>
          </a:p>
        </p:txBody>
      </p:sp>
      <p:pic>
        <p:nvPicPr>
          <p:cNvPr id="69" name="Рисунок 68"/>
          <p:cNvPicPr/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286721" y="2736294"/>
            <a:ext cx="97155" cy="110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0" name="Рисунок 69"/>
          <p:cNvPicPr/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276958" y="2876419"/>
            <a:ext cx="116681" cy="11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" name="Рисунок 70"/>
          <p:cNvPicPr/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274340" y="3012239"/>
            <a:ext cx="116681" cy="1166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2" name="Рисунок 71"/>
          <p:cNvPicPr/>
          <p:nvPr/>
        </p:nvPicPr>
        <p:blipFill>
          <a:blip r:embed="rId10" cstate="print"/>
          <a:srcRect/>
          <a:stretch>
            <a:fillRect/>
          </a:stretch>
        </p:blipFill>
        <p:spPr bwMode="auto">
          <a:xfrm>
            <a:off x="6283133" y="3151879"/>
            <a:ext cx="113824" cy="1209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0" name="Рисунок 29"/>
          <p:cNvPicPr/>
          <p:nvPr/>
        </p:nvPicPr>
        <p:blipFill>
          <a:blip r:embed="rId11" cstate="print"/>
          <a:srcRect/>
          <a:stretch>
            <a:fillRect/>
          </a:stretch>
        </p:blipFill>
        <p:spPr bwMode="auto">
          <a:xfrm>
            <a:off x="1327135" y="646696"/>
            <a:ext cx="4589621" cy="29365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8" name="Рисунок 37"/>
          <p:cNvPicPr/>
          <p:nvPr/>
        </p:nvPicPr>
        <p:blipFill>
          <a:blip r:embed="rId12" cstate="print"/>
          <a:srcRect/>
          <a:stretch>
            <a:fillRect/>
          </a:stretch>
        </p:blipFill>
        <p:spPr bwMode="auto">
          <a:xfrm>
            <a:off x="6129936" y="646696"/>
            <a:ext cx="1590675" cy="30103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3" name="Rectangle 9"/>
          <p:cNvSpPr txBox="1">
            <a:spLocks noChangeArrowheads="1"/>
          </p:cNvSpPr>
          <p:nvPr/>
        </p:nvSpPr>
        <p:spPr bwMode="auto">
          <a:xfrm>
            <a:off x="1327135" y="3597064"/>
            <a:ext cx="4581605" cy="12463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Подсветка объектов, содержащих ошибки (грубые ошибки в исходных данных и ошибки согласования). Отображение текстового описания ошибки при наведении курсора мыши на объект с ошибкой.</a:t>
            </a:r>
            <a:endParaRPr lang="en-US" sz="788" kern="0" dirty="0">
              <a:solidFill>
                <a:srgbClr val="4D4D4D"/>
              </a:solidFill>
            </a:endParaRPr>
          </a:p>
        </p:txBody>
      </p:sp>
      <p:sp>
        <p:nvSpPr>
          <p:cNvPr id="74" name="Rectangle 9"/>
          <p:cNvSpPr txBox="1">
            <a:spLocks noChangeArrowheads="1"/>
          </p:cNvSpPr>
          <p:nvPr/>
        </p:nvSpPr>
        <p:spPr bwMode="auto">
          <a:xfrm>
            <a:off x="5965158" y="3660717"/>
            <a:ext cx="1842961" cy="1246399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Панель ошибок:</a:t>
            </a:r>
          </a:p>
          <a:p>
            <a:pPr marL="0" indent="0" eaLnBrk="1" hangingPunct="1"/>
            <a:r>
              <a:rPr lang="ru-RU" sz="900" b="0" kern="0" dirty="0">
                <a:solidFill>
                  <a:srgbClr val="4D4D4D"/>
                </a:solidFill>
              </a:rPr>
              <a:t>1 – группировка ошибок по типу (ошибки загрузки, грубые, ошибки согласования)</a:t>
            </a:r>
          </a:p>
          <a:p>
            <a:pPr marL="0" indent="0" eaLnBrk="1" hangingPunct="1"/>
            <a:r>
              <a:rPr lang="ru-RU" sz="900" b="0" kern="0" dirty="0">
                <a:solidFill>
                  <a:srgbClr val="4D4D4D"/>
                </a:solidFill>
              </a:rPr>
              <a:t>2 – группировка ошибок по объектам</a:t>
            </a:r>
          </a:p>
          <a:p>
            <a:pPr marL="0" indent="0" eaLnBrk="1" hangingPunct="1"/>
            <a:r>
              <a:rPr lang="ru-RU" sz="900" b="0" kern="0" dirty="0">
                <a:solidFill>
                  <a:srgbClr val="4D4D4D"/>
                </a:solidFill>
              </a:rPr>
              <a:t>3 – описание ошибки</a:t>
            </a:r>
            <a:endParaRPr lang="en-US" sz="788" kern="0" dirty="0">
              <a:solidFill>
                <a:srgbClr val="4D4D4D"/>
              </a:solidFill>
            </a:endParaRPr>
          </a:p>
        </p:txBody>
      </p:sp>
      <p:pic>
        <p:nvPicPr>
          <p:cNvPr id="34" name="Рисунок 33"/>
          <p:cNvPicPr/>
          <p:nvPr/>
        </p:nvPicPr>
        <p:blipFill>
          <a:blip r:embed="rId13" cstate="print"/>
          <a:srcRect/>
          <a:stretch>
            <a:fillRect/>
          </a:stretch>
        </p:blipFill>
        <p:spPr bwMode="auto">
          <a:xfrm>
            <a:off x="2335653" y="659284"/>
            <a:ext cx="4589621" cy="84439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6" name="Рисунок 35"/>
          <p:cNvPicPr/>
          <p:nvPr/>
        </p:nvPicPr>
        <p:blipFill>
          <a:blip r:embed="rId14" cstate="print"/>
          <a:srcRect/>
          <a:stretch>
            <a:fillRect/>
          </a:stretch>
        </p:blipFill>
        <p:spPr bwMode="auto">
          <a:xfrm>
            <a:off x="2335653" y="2252092"/>
            <a:ext cx="4589621" cy="9825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5" name="Rectangle 9"/>
          <p:cNvSpPr txBox="1">
            <a:spLocks noChangeArrowheads="1"/>
          </p:cNvSpPr>
          <p:nvPr/>
        </p:nvSpPr>
        <p:spPr bwMode="auto">
          <a:xfrm>
            <a:off x="2326148" y="1503964"/>
            <a:ext cx="4581605" cy="7444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algn="ctr" eaLnBrk="1" hangingPunct="1"/>
            <a:r>
              <a:rPr lang="ru-RU" sz="900" b="0" kern="0" dirty="0"/>
              <a:t>Просмотр истории изменения атрибутов</a:t>
            </a:r>
            <a:endParaRPr lang="en-US" sz="788" kern="0" dirty="0">
              <a:solidFill>
                <a:srgbClr val="4D4D4D"/>
              </a:solidFill>
            </a:endParaRPr>
          </a:p>
        </p:txBody>
      </p:sp>
      <p:sp>
        <p:nvSpPr>
          <p:cNvPr id="76" name="Rectangle 9"/>
          <p:cNvSpPr txBox="1">
            <a:spLocks noChangeArrowheads="1"/>
          </p:cNvSpPr>
          <p:nvPr/>
        </p:nvSpPr>
        <p:spPr bwMode="auto">
          <a:xfrm>
            <a:off x="2326148" y="3223599"/>
            <a:ext cx="4581605" cy="7444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algn="ctr" eaLnBrk="1" hangingPunct="1"/>
            <a:r>
              <a:rPr lang="ru-RU" sz="900" b="0" kern="0" dirty="0"/>
              <a:t>Просмотр истории действий в периоде</a:t>
            </a:r>
            <a:endParaRPr lang="en-US" sz="788" kern="0" dirty="0">
              <a:solidFill>
                <a:srgbClr val="4D4D4D"/>
              </a:solidFill>
            </a:endParaRPr>
          </a:p>
        </p:txBody>
      </p:sp>
      <p:pic>
        <p:nvPicPr>
          <p:cNvPr id="5" name="Рисунок 4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337353" y="643052"/>
            <a:ext cx="4800600" cy="1485900"/>
          </a:xfrm>
          <a:prstGeom prst="rect">
            <a:avLst/>
          </a:prstGeom>
        </p:spPr>
      </p:pic>
      <p:pic>
        <p:nvPicPr>
          <p:cNvPr id="10" name="Рисунок 9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37876" y="2212709"/>
            <a:ext cx="2361473" cy="2662382"/>
          </a:xfrm>
          <a:prstGeom prst="rect">
            <a:avLst/>
          </a:prstGeom>
        </p:spPr>
      </p:pic>
      <p:pic>
        <p:nvPicPr>
          <p:cNvPr id="11" name="Рисунок 10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940161" y="2210586"/>
            <a:ext cx="2004804" cy="2664505"/>
          </a:xfrm>
          <a:prstGeom prst="rect">
            <a:avLst/>
          </a:prstGeom>
        </p:spPr>
      </p:pic>
      <p:sp>
        <p:nvSpPr>
          <p:cNvPr id="77" name="Rectangle 9"/>
          <p:cNvSpPr txBox="1">
            <a:spLocks noChangeArrowheads="1"/>
          </p:cNvSpPr>
          <p:nvPr/>
        </p:nvSpPr>
        <p:spPr bwMode="auto">
          <a:xfrm>
            <a:off x="6090523" y="2272635"/>
            <a:ext cx="1916096" cy="74448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Формирование отчетов:</a:t>
            </a:r>
          </a:p>
          <a:p>
            <a:pPr marL="0" indent="0" eaLnBrk="1" hangingPunct="1"/>
            <a:r>
              <a:rPr lang="ru-RU" sz="900" b="0" kern="0" dirty="0">
                <a:solidFill>
                  <a:srgbClr val="4D4D4D"/>
                </a:solidFill>
              </a:rPr>
              <a:t> - встроенных</a:t>
            </a:r>
          </a:p>
          <a:p>
            <a:pPr marL="0" indent="0" eaLnBrk="1" hangingPunct="1"/>
            <a:r>
              <a:rPr lang="ru-RU" sz="900" b="0" kern="0" dirty="0">
                <a:solidFill>
                  <a:srgbClr val="4D4D4D"/>
                </a:solidFill>
              </a:rPr>
              <a:t> - внешних с сервера отчетов</a:t>
            </a:r>
            <a:endParaRPr lang="en-US" sz="788" kern="0" dirty="0">
              <a:solidFill>
                <a:srgbClr val="4D4D4D"/>
              </a:solidFill>
            </a:endParaRPr>
          </a:p>
        </p:txBody>
      </p:sp>
      <p:pic>
        <p:nvPicPr>
          <p:cNvPr id="78" name="Рисунок 77"/>
          <p:cNvPicPr/>
          <p:nvPr/>
        </p:nvPicPr>
        <p:blipFill>
          <a:blip r:embed="rId18" cstate="print"/>
          <a:srcRect/>
          <a:stretch>
            <a:fillRect/>
          </a:stretch>
        </p:blipFill>
        <p:spPr bwMode="auto">
          <a:xfrm>
            <a:off x="1326094" y="581876"/>
            <a:ext cx="2046499" cy="13750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9" name="Рисунок 78"/>
          <p:cNvPicPr/>
          <p:nvPr/>
        </p:nvPicPr>
        <p:blipFill>
          <a:blip r:embed="rId19" cstate="print"/>
          <a:srcRect/>
          <a:stretch>
            <a:fillRect/>
          </a:stretch>
        </p:blipFill>
        <p:spPr bwMode="auto">
          <a:xfrm>
            <a:off x="1319119" y="2023102"/>
            <a:ext cx="2053475" cy="14219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0" name="Рисунок 79"/>
          <p:cNvPicPr/>
          <p:nvPr/>
        </p:nvPicPr>
        <p:blipFill>
          <a:blip r:embed="rId20" cstate="print"/>
          <a:srcRect/>
          <a:stretch>
            <a:fillRect/>
          </a:stretch>
        </p:blipFill>
        <p:spPr bwMode="auto">
          <a:xfrm>
            <a:off x="1326459" y="3527721"/>
            <a:ext cx="2063139" cy="13300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" name="Рисунок 80"/>
          <p:cNvPicPr/>
          <p:nvPr/>
        </p:nvPicPr>
        <p:blipFill>
          <a:blip r:embed="rId21" cstate="print"/>
          <a:srcRect/>
          <a:stretch>
            <a:fillRect/>
          </a:stretch>
        </p:blipFill>
        <p:spPr bwMode="auto">
          <a:xfrm>
            <a:off x="4552724" y="557304"/>
            <a:ext cx="1697312" cy="8998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2" name="Рисунок 81"/>
          <p:cNvPicPr/>
          <p:nvPr/>
        </p:nvPicPr>
        <p:blipFill>
          <a:blip r:embed="rId22" cstate="print"/>
          <a:srcRect/>
          <a:stretch>
            <a:fillRect/>
          </a:stretch>
        </p:blipFill>
        <p:spPr bwMode="auto">
          <a:xfrm>
            <a:off x="4546490" y="1542069"/>
            <a:ext cx="1703546" cy="3171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3" name="Rectangle 9"/>
          <p:cNvSpPr txBox="1">
            <a:spLocks noChangeArrowheads="1"/>
          </p:cNvSpPr>
          <p:nvPr/>
        </p:nvSpPr>
        <p:spPr bwMode="auto">
          <a:xfrm>
            <a:off x="3349727" y="921245"/>
            <a:ext cx="1115490" cy="5622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Панель Статус периода</a:t>
            </a:r>
            <a:endParaRPr lang="ru-RU" sz="900" b="0" kern="0" dirty="0">
              <a:solidFill>
                <a:srgbClr val="4D4D4D"/>
              </a:solidFill>
            </a:endParaRPr>
          </a:p>
        </p:txBody>
      </p:sp>
      <p:sp>
        <p:nvSpPr>
          <p:cNvPr id="84" name="Rectangle 9"/>
          <p:cNvSpPr txBox="1">
            <a:spLocks noChangeArrowheads="1"/>
          </p:cNvSpPr>
          <p:nvPr/>
        </p:nvSpPr>
        <p:spPr bwMode="auto">
          <a:xfrm>
            <a:off x="3363788" y="2434804"/>
            <a:ext cx="1115490" cy="5622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Панель Статус пользователя</a:t>
            </a:r>
            <a:endParaRPr lang="ru-RU" sz="900" b="0" kern="0" dirty="0">
              <a:solidFill>
                <a:srgbClr val="4D4D4D"/>
              </a:solidFill>
            </a:endParaRPr>
          </a:p>
        </p:txBody>
      </p:sp>
      <p:sp>
        <p:nvSpPr>
          <p:cNvPr id="85" name="Rectangle 9"/>
          <p:cNvSpPr txBox="1">
            <a:spLocks noChangeArrowheads="1"/>
          </p:cNvSpPr>
          <p:nvPr/>
        </p:nvSpPr>
        <p:spPr bwMode="auto">
          <a:xfrm>
            <a:off x="3380816" y="3827309"/>
            <a:ext cx="1115490" cy="5622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Чат</a:t>
            </a:r>
            <a:endParaRPr lang="ru-RU" sz="900" b="0" kern="0" dirty="0">
              <a:solidFill>
                <a:srgbClr val="4D4D4D"/>
              </a:solidFill>
            </a:endParaRPr>
          </a:p>
        </p:txBody>
      </p:sp>
      <p:sp>
        <p:nvSpPr>
          <p:cNvPr id="86" name="Rectangle 9"/>
          <p:cNvSpPr txBox="1">
            <a:spLocks noChangeArrowheads="1"/>
          </p:cNvSpPr>
          <p:nvPr/>
        </p:nvSpPr>
        <p:spPr bwMode="auto">
          <a:xfrm>
            <a:off x="6250036" y="798745"/>
            <a:ext cx="1115490" cy="5622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Панель Пользователи</a:t>
            </a:r>
            <a:endParaRPr lang="ru-RU" sz="900" b="0" kern="0" dirty="0">
              <a:solidFill>
                <a:srgbClr val="4D4D4D"/>
              </a:solidFill>
            </a:endParaRPr>
          </a:p>
        </p:txBody>
      </p:sp>
      <p:sp>
        <p:nvSpPr>
          <p:cNvPr id="87" name="Rectangle 9"/>
          <p:cNvSpPr txBox="1">
            <a:spLocks noChangeArrowheads="1"/>
          </p:cNvSpPr>
          <p:nvPr/>
        </p:nvSpPr>
        <p:spPr bwMode="auto">
          <a:xfrm>
            <a:off x="6242446" y="2892185"/>
            <a:ext cx="1115490" cy="56220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Панель События</a:t>
            </a:r>
            <a:endParaRPr lang="ru-RU" sz="900" b="0" kern="0" dirty="0">
              <a:solidFill>
                <a:srgbClr val="4D4D4D"/>
              </a:solidFill>
            </a:endParaRPr>
          </a:p>
        </p:txBody>
      </p:sp>
      <p:pic>
        <p:nvPicPr>
          <p:cNvPr id="88" name="Рисунок 87"/>
          <p:cNvPicPr/>
          <p:nvPr/>
        </p:nvPicPr>
        <p:blipFill>
          <a:blip r:embed="rId23" cstate="print"/>
          <a:srcRect/>
          <a:stretch>
            <a:fillRect/>
          </a:stretch>
        </p:blipFill>
        <p:spPr bwMode="auto">
          <a:xfrm>
            <a:off x="1333189" y="577959"/>
            <a:ext cx="4478179" cy="1028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9" name="Рисунок 88"/>
          <p:cNvPicPr/>
          <p:nvPr/>
        </p:nvPicPr>
        <p:blipFill>
          <a:blip r:embed="rId24" cstate="print"/>
          <a:srcRect/>
          <a:stretch>
            <a:fillRect/>
          </a:stretch>
        </p:blipFill>
        <p:spPr bwMode="auto">
          <a:xfrm>
            <a:off x="1344256" y="1963761"/>
            <a:ext cx="2517458" cy="2190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0" name="Rectangle 9"/>
          <p:cNvSpPr txBox="1">
            <a:spLocks noChangeArrowheads="1"/>
          </p:cNvSpPr>
          <p:nvPr/>
        </p:nvSpPr>
        <p:spPr bwMode="auto">
          <a:xfrm>
            <a:off x="5828558" y="1960575"/>
            <a:ext cx="1842961" cy="947962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Простые фильтры и сортировка</a:t>
            </a:r>
            <a:endParaRPr lang="en-US" sz="788" kern="0" dirty="0">
              <a:solidFill>
                <a:srgbClr val="4D4D4D"/>
              </a:solidFill>
            </a:endParaRPr>
          </a:p>
        </p:txBody>
      </p:sp>
      <p:pic>
        <p:nvPicPr>
          <p:cNvPr id="91" name="Рисунок 90"/>
          <p:cNvPicPr/>
          <p:nvPr/>
        </p:nvPicPr>
        <p:blipFill>
          <a:blip r:embed="rId25" cstate="print"/>
          <a:srcRect/>
          <a:stretch>
            <a:fillRect/>
          </a:stretch>
        </p:blipFill>
        <p:spPr bwMode="auto">
          <a:xfrm>
            <a:off x="3982790" y="2726794"/>
            <a:ext cx="3557111" cy="14139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2" name="Рисунок 91"/>
          <p:cNvPicPr/>
          <p:nvPr/>
        </p:nvPicPr>
        <p:blipFill>
          <a:blip r:embed="rId26" cstate="print"/>
          <a:srcRect/>
          <a:stretch>
            <a:fillRect/>
          </a:stretch>
        </p:blipFill>
        <p:spPr bwMode="auto">
          <a:xfrm>
            <a:off x="1191599" y="548369"/>
            <a:ext cx="4137639" cy="2006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3" name="Рисунок 92"/>
          <p:cNvPicPr/>
          <p:nvPr/>
        </p:nvPicPr>
        <p:blipFill>
          <a:blip r:embed="rId27" cstate="print"/>
          <a:srcRect/>
          <a:stretch>
            <a:fillRect/>
          </a:stretch>
        </p:blipFill>
        <p:spPr bwMode="auto">
          <a:xfrm>
            <a:off x="4360544" y="1607702"/>
            <a:ext cx="3374708" cy="32032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4" name="Rectangle 9"/>
          <p:cNvSpPr txBox="1">
            <a:spLocks noChangeArrowheads="1"/>
          </p:cNvSpPr>
          <p:nvPr/>
        </p:nvSpPr>
        <p:spPr bwMode="auto">
          <a:xfrm>
            <a:off x="2361295" y="3257160"/>
            <a:ext cx="1523024" cy="85617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algn="ctr" eaLnBrk="1" hangingPunct="1"/>
            <a:r>
              <a:rPr lang="ru-RU" sz="900" b="0" kern="0" dirty="0"/>
              <a:t>Сложные фильтры и группировка</a:t>
            </a:r>
            <a:endParaRPr lang="ru-RU" sz="900" b="0" kern="0" dirty="0">
              <a:solidFill>
                <a:srgbClr val="4D4D4D"/>
              </a:solidFill>
            </a:endParaRPr>
          </a:p>
        </p:txBody>
      </p:sp>
      <p:pic>
        <p:nvPicPr>
          <p:cNvPr id="95" name="Рисунок 94"/>
          <p:cNvPicPr/>
          <p:nvPr/>
        </p:nvPicPr>
        <p:blipFill>
          <a:blip r:embed="rId28" cstate="print"/>
          <a:srcRect/>
          <a:stretch>
            <a:fillRect/>
          </a:stretch>
        </p:blipFill>
        <p:spPr bwMode="auto">
          <a:xfrm>
            <a:off x="4453218" y="3589148"/>
            <a:ext cx="3369469" cy="1392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6" name="Рисунок 95"/>
          <p:cNvPicPr/>
          <p:nvPr/>
        </p:nvPicPr>
        <p:blipFill>
          <a:blip r:embed="rId29" cstate="print"/>
          <a:srcRect/>
          <a:stretch>
            <a:fillRect/>
          </a:stretch>
        </p:blipFill>
        <p:spPr bwMode="auto">
          <a:xfrm>
            <a:off x="3583400" y="3120296"/>
            <a:ext cx="4298435" cy="17068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7" name="Рисунок 96"/>
          <p:cNvPicPr/>
          <p:nvPr/>
        </p:nvPicPr>
        <p:blipFill>
          <a:blip r:embed="rId30" cstate="print"/>
          <a:srcRect/>
          <a:stretch>
            <a:fillRect/>
          </a:stretch>
        </p:blipFill>
        <p:spPr bwMode="auto">
          <a:xfrm>
            <a:off x="1252900" y="3120297"/>
            <a:ext cx="2309024" cy="1758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8" name="Рисунок 97"/>
          <p:cNvPicPr/>
          <p:nvPr/>
        </p:nvPicPr>
        <p:blipFill>
          <a:blip r:embed="rId31" cstate="print"/>
          <a:srcRect/>
          <a:stretch>
            <a:fillRect/>
          </a:stretch>
        </p:blipFill>
        <p:spPr bwMode="auto">
          <a:xfrm>
            <a:off x="1238937" y="548369"/>
            <a:ext cx="4589621" cy="25488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9" name="Rectangle 9"/>
          <p:cNvSpPr txBox="1">
            <a:spLocks noChangeArrowheads="1"/>
          </p:cNvSpPr>
          <p:nvPr/>
        </p:nvSpPr>
        <p:spPr bwMode="auto">
          <a:xfrm>
            <a:off x="5828558" y="783755"/>
            <a:ext cx="2053277" cy="2336541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Отображение модели материальных потоков в графическом виде на вкладке Визуализация.</a:t>
            </a:r>
          </a:p>
          <a:p>
            <a:pPr marL="0" indent="0" eaLnBrk="1" hangingPunct="1"/>
            <a:r>
              <a:rPr lang="ru-RU" sz="900" b="0" kern="0" dirty="0">
                <a:solidFill>
                  <a:srgbClr val="4D4D4D"/>
                </a:solidFill>
              </a:rPr>
              <a:t>Кроме самой модели на данной вкладке отображаются данные периода, подсвечиваются объекты с ошибками. Для удобства отображения объекты группируются в визуальные группы.</a:t>
            </a:r>
          </a:p>
          <a:p>
            <a:pPr marL="0" indent="0" eaLnBrk="1" hangingPunct="1"/>
            <a:r>
              <a:rPr lang="ru-RU" sz="900" b="0" kern="0" dirty="0">
                <a:solidFill>
                  <a:srgbClr val="4D4D4D"/>
                </a:solidFill>
              </a:rPr>
              <a:t>Реализована навигация между вкладками. </a:t>
            </a:r>
          </a:p>
        </p:txBody>
      </p:sp>
      <p:pic>
        <p:nvPicPr>
          <p:cNvPr id="100" name="Рисунок 99"/>
          <p:cNvPicPr/>
          <p:nvPr/>
        </p:nvPicPr>
        <p:blipFill>
          <a:blip r:embed="rId32" cstate="print"/>
          <a:srcRect/>
          <a:stretch>
            <a:fillRect/>
          </a:stretch>
        </p:blipFill>
        <p:spPr bwMode="auto">
          <a:xfrm>
            <a:off x="4422305" y="576174"/>
            <a:ext cx="2900039" cy="25219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1" name="Рисунок 100"/>
          <p:cNvPicPr/>
          <p:nvPr/>
        </p:nvPicPr>
        <p:blipFill>
          <a:blip r:embed="rId33" cstate="print"/>
          <a:srcRect/>
          <a:stretch>
            <a:fillRect/>
          </a:stretch>
        </p:blipFill>
        <p:spPr bwMode="auto">
          <a:xfrm>
            <a:off x="1277465" y="3140088"/>
            <a:ext cx="4589621" cy="15197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" name="Рисунок 101"/>
          <p:cNvPicPr/>
          <p:nvPr/>
        </p:nvPicPr>
        <p:blipFill>
          <a:blip r:embed="rId34" cstate="print"/>
          <a:srcRect/>
          <a:stretch>
            <a:fillRect/>
          </a:stretch>
        </p:blipFill>
        <p:spPr bwMode="auto">
          <a:xfrm>
            <a:off x="1277465" y="585909"/>
            <a:ext cx="3010376" cy="251221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3" name="Rectangle 9"/>
          <p:cNvSpPr txBox="1">
            <a:spLocks noChangeArrowheads="1"/>
          </p:cNvSpPr>
          <p:nvPr/>
        </p:nvSpPr>
        <p:spPr bwMode="auto">
          <a:xfrm>
            <a:off x="5916595" y="3140088"/>
            <a:ext cx="1555768" cy="151971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Реализована возможность настройки отображения мест правок исходных данных пользователями, настройки сортировки объектов во вкладках</a:t>
            </a:r>
            <a:endParaRPr lang="ru-RU" sz="900" b="0" kern="0" dirty="0">
              <a:solidFill>
                <a:srgbClr val="4D4D4D"/>
              </a:solidFill>
            </a:endParaRPr>
          </a:p>
        </p:txBody>
      </p:sp>
      <p:pic>
        <p:nvPicPr>
          <p:cNvPr id="104" name="Рисунок 103"/>
          <p:cNvPicPr/>
          <p:nvPr/>
        </p:nvPicPr>
        <p:blipFill>
          <a:blip r:embed="rId35" cstate="print"/>
          <a:srcRect/>
          <a:stretch>
            <a:fillRect/>
          </a:stretch>
        </p:blipFill>
        <p:spPr bwMode="auto">
          <a:xfrm>
            <a:off x="6139837" y="518397"/>
            <a:ext cx="1804013" cy="100322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5" name="Рисунок 104"/>
          <p:cNvPicPr/>
          <p:nvPr/>
        </p:nvPicPr>
        <p:blipFill>
          <a:blip r:embed="rId36" cstate="print"/>
          <a:srcRect/>
          <a:stretch>
            <a:fillRect/>
          </a:stretch>
        </p:blipFill>
        <p:spPr bwMode="auto">
          <a:xfrm>
            <a:off x="1232079" y="518396"/>
            <a:ext cx="2604115" cy="2431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6" name="Рисунок 105"/>
          <p:cNvPicPr/>
          <p:nvPr/>
        </p:nvPicPr>
        <p:blipFill>
          <a:blip r:embed="rId37" cstate="print"/>
          <a:srcRect/>
          <a:stretch>
            <a:fillRect/>
          </a:stretch>
        </p:blipFill>
        <p:spPr bwMode="auto">
          <a:xfrm>
            <a:off x="1232079" y="3014663"/>
            <a:ext cx="2604115" cy="1735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" name="Рисунок 106"/>
          <p:cNvPicPr/>
          <p:nvPr/>
        </p:nvPicPr>
        <p:blipFill>
          <a:blip r:embed="rId38" cstate="print"/>
          <a:srcRect/>
          <a:stretch>
            <a:fillRect/>
          </a:stretch>
        </p:blipFill>
        <p:spPr bwMode="auto">
          <a:xfrm>
            <a:off x="3925274" y="3014663"/>
            <a:ext cx="2125484" cy="18359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8" name="Рисунок 107"/>
          <p:cNvPicPr/>
          <p:nvPr/>
        </p:nvPicPr>
        <p:blipFill>
          <a:blip r:embed="rId39" cstate="print"/>
          <a:srcRect/>
          <a:stretch>
            <a:fillRect/>
          </a:stretch>
        </p:blipFill>
        <p:spPr bwMode="auto">
          <a:xfrm>
            <a:off x="3925273" y="518397"/>
            <a:ext cx="2125484" cy="2431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9" name="Rectangle 9"/>
          <p:cNvSpPr txBox="1">
            <a:spLocks noChangeArrowheads="1"/>
          </p:cNvSpPr>
          <p:nvPr/>
        </p:nvSpPr>
        <p:spPr bwMode="auto">
          <a:xfrm>
            <a:off x="6139837" y="1521620"/>
            <a:ext cx="1804013" cy="3228974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marL="6350" indent="-635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1F60A9"/>
              </a:buClr>
              <a:buFont typeface="Times New Roman" pitchFamily="18" charset="0"/>
              <a:defRPr sz="1600" b="1">
                <a:solidFill>
                  <a:srgbClr val="5F5F5F"/>
                </a:solidFill>
                <a:latin typeface="+mn-lt"/>
                <a:ea typeface="+mn-ea"/>
                <a:cs typeface="+mn-cs"/>
              </a:defRPr>
            </a:lvl1pPr>
            <a:lvl2pPr marL="406400" indent="-285750" algn="l" rtl="0" eaLnBrk="0" fontAlgn="base" hangingPunct="0">
              <a:spcBef>
                <a:spcPct val="35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2000">
                <a:solidFill>
                  <a:srgbClr val="5F5F5F"/>
                </a:solidFill>
                <a:latin typeface="+mn-lt"/>
              </a:defRPr>
            </a:lvl2pPr>
            <a:lvl3pPr marL="7493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3pPr>
            <a:lvl4pPr marL="1092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4pPr>
            <a:lvl5pPr marL="14351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5pPr>
            <a:lvl6pPr marL="18923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6pPr>
            <a:lvl7pPr marL="23495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7pPr>
            <a:lvl8pPr marL="28067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8pPr>
            <a:lvl9pPr marL="3263900" indent="-228600" algn="l" rtl="0" fontAlgn="base">
              <a:spcBef>
                <a:spcPct val="2000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  <a:defRPr sz="1600">
                <a:solidFill>
                  <a:srgbClr val="5F5F5F"/>
                </a:solidFill>
                <a:latin typeface="+mn-lt"/>
              </a:defRPr>
            </a:lvl9pPr>
          </a:lstStyle>
          <a:p>
            <a:pPr marL="0" indent="0" eaLnBrk="1" hangingPunct="1"/>
            <a:r>
              <a:rPr lang="ru-RU" sz="900" b="0" kern="0" dirty="0"/>
              <a:t>Реализована возможность настройки:</a:t>
            </a:r>
          </a:p>
          <a:p>
            <a:pPr marL="128588" indent="-128588" eaLnBrk="1" hangingPunct="1">
              <a:buFontTx/>
              <a:buChar char="-"/>
            </a:pPr>
            <a:r>
              <a:rPr lang="ru-RU" sz="900" b="0" kern="0" dirty="0" err="1"/>
              <a:t>скинов</a:t>
            </a:r>
            <a:r>
              <a:rPr lang="ru-RU" sz="900" b="0" kern="0" dirty="0"/>
              <a:t> интерфейса;</a:t>
            </a:r>
          </a:p>
          <a:p>
            <a:pPr marL="128588" indent="-128588" eaLnBrk="1" hangingPunct="1">
              <a:buFontTx/>
              <a:buChar char="-"/>
            </a:pPr>
            <a:r>
              <a:rPr lang="ru-RU" sz="900" b="0" kern="0" dirty="0">
                <a:solidFill>
                  <a:srgbClr val="4D4D4D"/>
                </a:solidFill>
              </a:rPr>
              <a:t>визуальных схем вкладки Визуализация;</a:t>
            </a:r>
          </a:p>
          <a:p>
            <a:pPr marL="128588" indent="-128588" eaLnBrk="1" hangingPunct="1">
              <a:buFontTx/>
              <a:buChar char="-"/>
            </a:pPr>
            <a:r>
              <a:rPr lang="ru-RU" sz="900" b="0" kern="0" dirty="0">
                <a:solidFill>
                  <a:srgbClr val="4D4D4D"/>
                </a:solidFill>
              </a:rPr>
              <a:t>цвета шрифтов и фона.</a:t>
            </a:r>
          </a:p>
          <a:p>
            <a:pPr marL="128588" indent="-128588" eaLnBrk="1" hangingPunct="1">
              <a:buFontTx/>
              <a:buChar char="-"/>
            </a:pPr>
            <a:endParaRPr lang="ru-RU" sz="900" b="0" kern="0" dirty="0">
              <a:solidFill>
                <a:srgbClr val="4D4D4D"/>
              </a:solidFill>
            </a:endParaRPr>
          </a:p>
          <a:p>
            <a:pPr marL="0" indent="0" eaLnBrk="1" hangingPunct="1"/>
            <a:r>
              <a:rPr lang="ru-RU" sz="900" b="0" kern="0" dirty="0">
                <a:solidFill>
                  <a:srgbClr val="4D4D4D"/>
                </a:solidFill>
              </a:rPr>
              <a:t>Предусмотрена возможность сброса настроек к настройкам по умолчанию.</a:t>
            </a:r>
          </a:p>
          <a:p>
            <a:pPr marL="0" indent="0" eaLnBrk="1" hangingPunct="1"/>
            <a:endParaRPr lang="ru-RU" sz="900" b="0" kern="0" dirty="0">
              <a:solidFill>
                <a:srgbClr val="4D4D4D"/>
              </a:solidFill>
            </a:endParaRPr>
          </a:p>
          <a:p>
            <a:pPr marL="0" indent="0" eaLnBrk="1" hangingPunct="1"/>
            <a:r>
              <a:rPr lang="ru-RU" sz="900" b="0" kern="0" dirty="0">
                <a:solidFill>
                  <a:srgbClr val="4D4D4D"/>
                </a:solidFill>
              </a:rPr>
              <a:t>Реализован механизм создания и восстановления резервных копий периодов с данными и историей изменения.</a:t>
            </a:r>
          </a:p>
        </p:txBody>
      </p:sp>
      <p:pic>
        <p:nvPicPr>
          <p:cNvPr id="59" name="Рисунок 58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980202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6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0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1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6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1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6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8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1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5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36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0" fill="hold">
                      <p:stCondLst>
                        <p:cond delay="indefinite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2" fill="hold">
                      <p:stCondLst>
                        <p:cond delay="indefinite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67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6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2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77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7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2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8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6" fill="hold">
                      <p:stCondLst>
                        <p:cond delay="indefinite"/>
                      </p:stCondLst>
                      <p:childTnLst>
                        <p:par>
                          <p:cTn id="187" fill="hold">
                            <p:stCondLst>
                              <p:cond delay="0"/>
                            </p:stCondLst>
                            <p:childTnLst>
                              <p:par>
                                <p:cTn id="18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7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8" fill="hold">
                      <p:stCondLst>
                        <p:cond delay="indefinite"/>
                      </p:stCondLst>
                      <p:childTnLst>
                        <p:par>
                          <p:cTn id="199" fill="hold">
                            <p:stCondLst>
                              <p:cond delay="0"/>
                            </p:stCondLst>
                            <p:childTnLst>
                              <p:par>
                                <p:cTn id="20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9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0" fill="hold">
                      <p:stCondLst>
                        <p:cond delay="indefinite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3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1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18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500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0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3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4" dur="500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28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9" dur="500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3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2" fill="hold">
                      <p:stCondLst>
                        <p:cond delay="indefinite"/>
                      </p:stCondLst>
                      <p:childTnLst>
                        <p:par>
                          <p:cTn id="233" fill="hold">
                            <p:stCondLst>
                              <p:cond delay="0"/>
                            </p:stCondLst>
                            <p:childTnLst>
                              <p:par>
                                <p:cTn id="2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2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4" fill="hold">
                      <p:stCondLst>
                        <p:cond delay="indefinite"/>
                      </p:stCondLst>
                      <p:childTnLst>
                        <p:par>
                          <p:cTn id="255" fill="hold">
                            <p:stCondLst>
                              <p:cond delay="0"/>
                            </p:stCondLst>
                            <p:childTnLst>
                              <p:par>
                                <p:cTn id="25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5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6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6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272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74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6" fill="hold">
                      <p:stCondLst>
                        <p:cond delay="indefinite"/>
                      </p:stCondLst>
                      <p:childTnLst>
                        <p:par>
                          <p:cTn id="277" fill="hold">
                            <p:stCondLst>
                              <p:cond delay="0"/>
                            </p:stCondLst>
                            <p:childTnLst>
                              <p:par>
                                <p:cTn id="27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0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1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2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5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2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5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6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5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8" fill="hold">
                      <p:stCondLst>
                        <p:cond delay="indefinite"/>
                      </p:stCondLst>
                      <p:childTnLst>
                        <p:par>
                          <p:cTn id="329" fill="hold">
                            <p:stCondLst>
                              <p:cond delay="0"/>
                            </p:stCondLst>
                            <p:childTnLst>
                              <p:par>
                                <p:cTn id="330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1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2" dur="500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36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7" dur="500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38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1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2" dur="500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46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7" dur="500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48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1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2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56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7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1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2" dur="500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66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7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6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1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2" dur="500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376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7" dur="500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37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0" fill="hold">
                      <p:stCondLst>
                        <p:cond delay="indefinite"/>
                      </p:stCondLst>
                      <p:childTnLst>
                        <p:par>
                          <p:cTn id="381" fill="hold">
                            <p:stCondLst>
                              <p:cond delay="0"/>
                            </p:stCondLst>
                            <p:childTnLst>
                              <p:par>
                                <p:cTn id="38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4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6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0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5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6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0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1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5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6" dur="500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9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0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1" dur="500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4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25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6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2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9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30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1" dur="500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4" fill="hold">
                      <p:stCondLst>
                        <p:cond delay="indefinite"/>
                      </p:stCondLst>
                      <p:childTnLst>
                        <p:par>
                          <p:cTn id="435" fill="hold">
                            <p:stCondLst>
                              <p:cond delay="0"/>
                            </p:stCondLst>
                            <p:childTnLst>
                              <p:par>
                                <p:cTn id="43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0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4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5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5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8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59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0" dur="500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3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4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5" dur="500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6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8" fill="hold">
                      <p:stCondLst>
                        <p:cond delay="indefinite"/>
                      </p:stCondLst>
                      <p:childTnLst>
                        <p:par>
                          <p:cTn id="469" fill="hold">
                            <p:stCondLst>
                              <p:cond delay="0"/>
                            </p:stCondLst>
                            <p:childTnLst>
                              <p:par>
                                <p:cTn id="47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2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4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0" fill="hold">
                      <p:stCondLst>
                        <p:cond delay="indefinite"/>
                      </p:stCondLst>
                      <p:childTnLst>
                        <p:par>
                          <p:cTn id="491" fill="hold">
                            <p:stCondLst>
                              <p:cond delay="0"/>
                            </p:stCondLst>
                            <p:childTnLst>
                              <p:par>
                                <p:cTn id="492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3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4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95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7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98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9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0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2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3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4" dur="500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5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7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08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9" dur="500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10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2" fill="hold">
                      <p:stCondLst>
                        <p:cond delay="indefinite"/>
                      </p:stCondLst>
                      <p:childTnLst>
                        <p:par>
                          <p:cTn id="513" fill="hold">
                            <p:stCondLst>
                              <p:cond delay="0"/>
                            </p:stCondLst>
                            <p:childTnLst>
                              <p:par>
                                <p:cTn id="51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6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8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1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6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7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8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1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2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4" fill="hold">
                      <p:stCondLst>
                        <p:cond delay="indefinite"/>
                      </p:stCondLst>
                      <p:childTnLst>
                        <p:par>
                          <p:cTn id="535" fill="hold">
                            <p:stCondLst>
                              <p:cond delay="0"/>
                            </p:stCondLst>
                            <p:childTnLst>
                              <p:par>
                                <p:cTn id="536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37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8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2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3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4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6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47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8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1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52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3" dur="500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54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6" fill="hold">
                      <p:stCondLst>
                        <p:cond delay="indefinite"/>
                      </p:stCondLst>
                      <p:childTnLst>
                        <p:par>
                          <p:cTn id="557" fill="hold">
                            <p:stCondLst>
                              <p:cond delay="0"/>
                            </p:stCondLst>
                            <p:childTnLst>
                              <p:par>
                                <p:cTn id="55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5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6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7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0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5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6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0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1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6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7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8" fill="hold">
                            <p:stCondLst>
                              <p:cond delay="500"/>
                            </p:stCondLst>
                            <p:childTnLst>
                              <p:par>
                                <p:cTn id="58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1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65" grpId="0"/>
      <p:bldP spid="65" grpId="1"/>
      <p:bldP spid="66" grpId="0"/>
      <p:bldP spid="66" grpId="1"/>
      <p:bldP spid="67" grpId="0"/>
      <p:bldP spid="67" grpId="1"/>
      <p:bldP spid="68" grpId="0"/>
      <p:bldP spid="68" grpId="1"/>
      <p:bldP spid="73" grpId="0" animBg="1"/>
      <p:bldP spid="73" grpId="1" animBg="1"/>
      <p:bldP spid="74" grpId="0" animBg="1"/>
      <p:bldP spid="74" grpId="1" animBg="1"/>
      <p:bldP spid="75" grpId="0" animBg="1"/>
      <p:bldP spid="75" grpId="1" animBg="1"/>
      <p:bldP spid="76" grpId="0" animBg="1"/>
      <p:bldP spid="76" grpId="1" animBg="1"/>
      <p:bldP spid="77" grpId="0" animBg="1"/>
      <p:bldP spid="77" grpId="1" animBg="1"/>
      <p:bldP spid="83" grpId="0" animBg="1"/>
      <p:bldP spid="83" grpId="1" animBg="1"/>
      <p:bldP spid="84" grpId="0" animBg="1"/>
      <p:bldP spid="84" grpId="1" animBg="1"/>
      <p:bldP spid="85" grpId="0" animBg="1"/>
      <p:bldP spid="85" grpId="1" animBg="1"/>
      <p:bldP spid="86" grpId="0" animBg="1"/>
      <p:bldP spid="86" grpId="1" animBg="1"/>
      <p:bldP spid="87" grpId="0" animBg="1"/>
      <p:bldP spid="87" grpId="1" animBg="1"/>
      <p:bldP spid="90" grpId="0" animBg="1"/>
      <p:bldP spid="90" grpId="1" animBg="1"/>
      <p:bldP spid="94" grpId="0" animBg="1"/>
      <p:bldP spid="94" grpId="1" animBg="1"/>
      <p:bldP spid="99" grpId="0" animBg="1"/>
      <p:bldP spid="99" grpId="1" animBg="1"/>
      <p:bldP spid="103" grpId="0" animBg="1"/>
      <p:bldP spid="103" grpId="1" animBg="1"/>
      <p:bldP spid="109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>
            <a:spLocks noGrp="1"/>
          </p:cNvSpPr>
          <p:nvPr>
            <p:ph type="title"/>
          </p:nvPr>
        </p:nvSpPr>
        <p:spPr>
          <a:xfrm>
            <a:off x="1218010" y="1532646"/>
            <a:ext cx="6707981" cy="2044066"/>
          </a:xfrm>
        </p:spPr>
        <p:txBody>
          <a:bodyPr>
            <a:normAutofit fontScale="90000"/>
          </a:bodyPr>
          <a:lstStyle/>
          <a:p>
            <a:pPr algn="ctr"/>
            <a:r>
              <a:rPr lang="ru-RU" dirty="0">
                <a:solidFill>
                  <a:schemeClr val="tx1"/>
                </a:solidFill>
              </a:rPr>
              <a:t>раздел </a:t>
            </a:r>
            <a:r>
              <a:rPr lang="ru-RU" dirty="0" smtClean="0">
                <a:solidFill>
                  <a:schemeClr val="tx1"/>
                </a:solidFill>
              </a:rPr>
              <a:t>12.</a:t>
            </a:r>
            <a:r>
              <a:rPr lang="ru-RU" dirty="0" smtClean="0">
                <a:solidFill>
                  <a:srgbClr val="8CC63F"/>
                </a:solidFill>
              </a:rPr>
              <a:t/>
            </a:r>
            <a:br>
              <a:rPr lang="ru-RU" dirty="0" smtClean="0">
                <a:solidFill>
                  <a:srgbClr val="8CC63F"/>
                </a:solidFill>
              </a:rPr>
            </a:br>
            <a:r>
              <a:rPr lang="ru-RU" dirty="0">
                <a:solidFill>
                  <a:srgbClr val="8CC63F"/>
                </a:solidFill>
              </a:rPr>
              <a:t>Определение и обзор существующих плагинов</a:t>
            </a:r>
            <a:br>
              <a:rPr lang="ru-RU" dirty="0">
                <a:solidFill>
                  <a:srgbClr val="8CC63F"/>
                </a:solidFill>
              </a:rPr>
            </a:br>
            <a:endParaRPr lang="ru-RU" dirty="0">
              <a:solidFill>
                <a:srgbClr val="8CC63F"/>
              </a:solidFill>
            </a:endParaRP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507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Плагины. Определение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709528"/>
            <a:ext cx="6858000" cy="31393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b="1" dirty="0">
                <a:solidFill>
                  <a:srgbClr val="5F5F5F"/>
                </a:solidFill>
              </a:rPr>
              <a:t>Плагин </a:t>
            </a:r>
            <a:r>
              <a:rPr lang="ru-RU" sz="1500" dirty="0">
                <a:solidFill>
                  <a:srgbClr val="5F5F5F"/>
                </a:solidFill>
              </a:rPr>
              <a:t>– независимо компилируемый программный модуль, динамически подключаемый к основной программе и предназначенный для расширения её возможностей.</a:t>
            </a:r>
            <a:endParaRPr lang="en-US" sz="1500" dirty="0">
              <a:solidFill>
                <a:srgbClr val="5F5F5F"/>
              </a:solidFill>
            </a:endParaRPr>
          </a:p>
          <a:p>
            <a:pPr algn="l">
              <a:lnSpc>
                <a:spcPct val="100000"/>
              </a:lnSpc>
            </a:pPr>
            <a:r>
              <a:rPr lang="ru-RU" sz="1500" dirty="0">
                <a:solidFill>
                  <a:srgbClr val="5F5F5F"/>
                </a:solidFill>
              </a:rPr>
              <a:t>В отличие от </a:t>
            </a:r>
            <a:r>
              <a:rPr lang="ru-RU" sz="1500" dirty="0" err="1">
                <a:solidFill>
                  <a:srgbClr val="5F5F5F"/>
                </a:solidFill>
              </a:rPr>
              <a:t>датареференсов</a:t>
            </a:r>
            <a:r>
              <a:rPr lang="ru-RU" sz="1500" dirty="0">
                <a:solidFill>
                  <a:srgbClr val="5F5F5F"/>
                </a:solidFill>
              </a:rPr>
              <a:t>, которые настраиваются непосредственно для каждого атрибута каждого элемента модели, плагины выполняются для всей модели в целом.</a:t>
            </a:r>
          </a:p>
          <a:p>
            <a:pPr algn="l">
              <a:lnSpc>
                <a:spcPct val="100000"/>
              </a:lnSpc>
            </a:pPr>
            <a:r>
              <a:rPr lang="ru-RU" sz="1500" b="1" dirty="0">
                <a:solidFill>
                  <a:srgbClr val="5F5F5F"/>
                </a:solidFill>
              </a:rPr>
              <a:t>Плагины</a:t>
            </a:r>
            <a:r>
              <a:rPr lang="ru-RU" sz="1500" dirty="0">
                <a:solidFill>
                  <a:srgbClr val="5F5F5F"/>
                </a:solidFill>
              </a:rPr>
              <a:t> представляют собой наборы библиотек, которые находятся в каталоге </a:t>
            </a:r>
            <a:r>
              <a:rPr lang="ru-RU" sz="1500" b="1" dirty="0" err="1">
                <a:solidFill>
                  <a:srgbClr val="5F5F5F"/>
                </a:solidFill>
              </a:rPr>
              <a:t>PlugIns</a:t>
            </a:r>
            <a:r>
              <a:rPr lang="ru-RU" sz="1500" dirty="0">
                <a:solidFill>
                  <a:srgbClr val="5F5F5F"/>
                </a:solidFill>
              </a:rPr>
              <a:t> с установленным сервером. Подключение и настройка параметров запуска плагинов производятся в файле </a:t>
            </a:r>
            <a:r>
              <a:rPr lang="ru-RU" sz="1500" b="1" dirty="0">
                <a:solidFill>
                  <a:srgbClr val="5F5F5F"/>
                </a:solidFill>
              </a:rPr>
              <a:t>ToolsConfig.xml</a:t>
            </a:r>
            <a:r>
              <a:rPr lang="ru-RU" sz="1500" dirty="0">
                <a:solidFill>
                  <a:srgbClr val="5F5F5F"/>
                </a:solidFill>
              </a:rPr>
              <a:t>, который находится в папке с установленным сервером. Дополнительные настройки отдельных плагинов могут производиться в отдельных конфигурационных файлах в папке </a:t>
            </a:r>
            <a:r>
              <a:rPr lang="en-US" sz="1500" dirty="0" err="1">
                <a:solidFill>
                  <a:srgbClr val="5F5F5F"/>
                </a:solidFill>
              </a:rPr>
              <a:t>PlugIns</a:t>
            </a:r>
            <a:r>
              <a:rPr lang="en-US" sz="1500" dirty="0">
                <a:solidFill>
                  <a:srgbClr val="5F5F5F"/>
                </a:solidFill>
              </a:rPr>
              <a:t>.</a:t>
            </a:r>
            <a:endParaRPr lang="ru-RU" sz="1500" dirty="0">
              <a:solidFill>
                <a:srgbClr val="5F5F5F"/>
              </a:solidFill>
            </a:endParaRPr>
          </a:p>
          <a:p>
            <a:pPr algn="l">
              <a:lnSpc>
                <a:spcPct val="100000"/>
              </a:lnSpc>
            </a:pPr>
            <a:endParaRPr lang="ru-RU" sz="15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5948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Плагины. Перечень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3294900" y="555812"/>
            <a:ext cx="4706101" cy="42267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b="1" dirty="0" err="1">
                <a:solidFill>
                  <a:srgbClr val="5F5F5F"/>
                </a:solidFill>
              </a:rPr>
              <a:t>Indusoft.MB.Import.Transfers.Oms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предназначен для импорта операций из I-DS/MS (I-OMS) в базу данных I-DRMS с помощью сервисов I-DS/P.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b="1" dirty="0" err="1">
                <a:solidFill>
                  <a:srgbClr val="5F5F5F"/>
                </a:solidFill>
              </a:rPr>
              <a:t>Indusoft.MB.BalanceControl</a:t>
            </a:r>
            <a:r>
              <a:rPr lang="ru-RU" sz="1050" dirty="0">
                <a:solidFill>
                  <a:srgbClr val="5F5F5F"/>
                </a:solidFill>
              </a:rPr>
              <a:t> предназначен для балансового контроля перед закрытием. По умолчанию производится контроль переходящих из периода в период остатков. Существующие в смежных периодах остатки проверяются на равенство (согласованный остаток предыдущего равен начальному остатку текущего). Если резервуар отсутствует в прошлом периоде, то начальный остаток в текущем должен быть равен нулю. И наоборот, удаляемый из модели в текущем периоде резервуар должен содержать нулевой согласованный остаток. Кроме того, возможна настройка собственных проверок. В случае, если балансовый контроль не пройден, запрещается закрытие периода.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b="1" dirty="0" err="1">
                <a:solidFill>
                  <a:srgbClr val="5F5F5F"/>
                </a:solidFill>
              </a:rPr>
              <a:t>Indusoft.MB.AutoCase</a:t>
            </a:r>
            <a:r>
              <a:rPr lang="ru-RU" sz="1050" dirty="0">
                <a:solidFill>
                  <a:srgbClr val="5F5F5F"/>
                </a:solidFill>
              </a:rPr>
              <a:t> осуществляет автоматическое создание, согласование и публикацию периода. Запускается в момент, когда необходимо автоматически выполнить действия с периодом. Наиболее эффективен для периодичного запуска с определенным интервалом (например, ежедневно создавать новый период и загружать в него данные).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b="1" dirty="0" err="1">
                <a:solidFill>
                  <a:srgbClr val="5F5F5F"/>
                </a:solidFill>
              </a:rPr>
              <a:t>Indusoft.MB.AutoPublication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выполняет автоматическую публикацию отчетов после закрытия периода.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Wingdings" pitchFamily="2" charset="2"/>
              <a:buChar char="§"/>
            </a:pPr>
            <a:r>
              <a:rPr lang="en-US" sz="1050" b="1" dirty="0" err="1">
                <a:solidFill>
                  <a:srgbClr val="5F5F5F"/>
                </a:solidFill>
              </a:rPr>
              <a:t>Indusoft.MB.ImportConstTransfers</a:t>
            </a:r>
            <a:r>
              <a:rPr lang="ru-RU" sz="1050" b="1" dirty="0">
                <a:solidFill>
                  <a:srgbClr val="5F5F5F"/>
                </a:solidFill>
              </a:rPr>
              <a:t> </a:t>
            </a:r>
            <a:r>
              <a:rPr lang="ru-RU" sz="1050" dirty="0">
                <a:solidFill>
                  <a:srgbClr val="5F5F5F"/>
                </a:solidFill>
              </a:rPr>
              <a:t>осуществляет загрузку условно-постоянных операций (УПО) в период.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3595" y="520339"/>
            <a:ext cx="1991304" cy="4258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240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Плагины. Настройка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526911"/>
            <a:ext cx="6858000" cy="17543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sz="1200" dirty="0">
                <a:solidFill>
                  <a:srgbClr val="5F5F5F"/>
                </a:solidFill>
              </a:rPr>
              <a:t>Файл </a:t>
            </a:r>
            <a:r>
              <a:rPr lang="ru-RU" sz="1200" b="1" dirty="0">
                <a:solidFill>
                  <a:srgbClr val="5F5F5F"/>
                </a:solidFill>
              </a:rPr>
              <a:t>ToolsConfig.xml</a:t>
            </a:r>
            <a:r>
              <a:rPr lang="ru-RU" sz="1200" dirty="0">
                <a:solidFill>
                  <a:srgbClr val="5F5F5F"/>
                </a:solidFill>
              </a:rPr>
              <a:t> располагается в корневом каталоге с установленным сервером. Он описывает все подключаемые плагины системы (как запускаются, с какими параметрами и т.д.). Чтобы запустить плагин, его необходимо прописать в файл ToolsConfig.xml и перезапустить сервер I-DRMS. Файл имеет следующую структуру:</a:t>
            </a:r>
          </a:p>
          <a:p>
            <a:pPr algn="l">
              <a:lnSpc>
                <a:spcPct val="100000"/>
              </a:lnSpc>
            </a:pPr>
            <a:r>
              <a:rPr lang="ru-RU" sz="900" dirty="0">
                <a:solidFill>
                  <a:srgbClr val="5F5F5F"/>
                </a:solidFill>
              </a:rPr>
              <a:t>&lt;</a:t>
            </a:r>
            <a:r>
              <a:rPr lang="en-US" sz="900" dirty="0" err="1">
                <a:solidFill>
                  <a:srgbClr val="5F5F5F"/>
                </a:solidFill>
              </a:rPr>
              <a:t>ToolsConfig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xmlns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urn:InduSoft.MatBalance.ToolsConfig</a:t>
            </a:r>
            <a:r>
              <a:rPr lang="en-US" sz="900" dirty="0">
                <a:solidFill>
                  <a:srgbClr val="5F5F5F"/>
                </a:solidFill>
              </a:rPr>
              <a:t>"&gt;</a:t>
            </a:r>
          </a:p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rgbClr val="5F5F5F"/>
                </a:solidFill>
              </a:rPr>
              <a:t>	&lt;Tools /&gt;</a:t>
            </a:r>
          </a:p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rgbClr val="5F5F5F"/>
                </a:solidFill>
              </a:rPr>
              <a:t>	&lt;Tools /&gt;</a:t>
            </a:r>
          </a:p>
          <a:p>
            <a:pPr algn="l">
              <a:lnSpc>
                <a:spcPct val="100000"/>
              </a:lnSpc>
            </a:pPr>
            <a:r>
              <a:rPr lang="en-US" sz="900" dirty="0">
                <a:solidFill>
                  <a:srgbClr val="5F5F5F"/>
                </a:solidFill>
              </a:rPr>
              <a:t>&lt;/</a:t>
            </a:r>
            <a:r>
              <a:rPr lang="en-US" sz="900" dirty="0" err="1">
                <a:solidFill>
                  <a:srgbClr val="5F5F5F"/>
                </a:solidFill>
              </a:rPr>
              <a:t>ToolsConfig</a:t>
            </a:r>
            <a:r>
              <a:rPr lang="en-US" sz="900" dirty="0">
                <a:solidFill>
                  <a:srgbClr val="5F5F5F"/>
                </a:solidFill>
              </a:rPr>
              <a:t>&gt;</a:t>
            </a:r>
          </a:p>
          <a:p>
            <a:pPr algn="l">
              <a:lnSpc>
                <a:spcPct val="100000"/>
              </a:lnSpc>
            </a:pPr>
            <a:r>
              <a:rPr lang="ru-RU" sz="1200" dirty="0">
                <a:solidFill>
                  <a:srgbClr val="5F5F5F"/>
                </a:solidFill>
              </a:rPr>
              <a:t>В таблице ниже приведено описание некоторых </a:t>
            </a:r>
            <a:r>
              <a:rPr lang="en-US" sz="1200" dirty="0">
                <a:solidFill>
                  <a:srgbClr val="5F5F5F"/>
                </a:solidFill>
              </a:rPr>
              <a:t>xml-</a:t>
            </a:r>
            <a:r>
              <a:rPr lang="ru-RU" sz="1200" dirty="0">
                <a:solidFill>
                  <a:srgbClr val="5F5F5F"/>
                </a:solidFill>
              </a:rPr>
              <a:t>атрибутов элемента </a:t>
            </a:r>
            <a:r>
              <a:rPr lang="en-US" sz="1200" dirty="0">
                <a:solidFill>
                  <a:srgbClr val="5F5F5F"/>
                </a:solidFill>
              </a:rPr>
              <a:t>Tools.</a:t>
            </a:r>
          </a:p>
          <a:p>
            <a:pPr algn="l">
              <a:lnSpc>
                <a:spcPct val="100000"/>
              </a:lnSpc>
            </a:pPr>
            <a:endParaRPr lang="ru-RU" sz="1200" dirty="0">
              <a:solidFill>
                <a:srgbClr val="5F5F5F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48619" y="2480877"/>
            <a:ext cx="4646763" cy="2334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8048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Заголовок 3"/>
          <p:cNvSpPr txBox="1">
            <a:spLocks/>
          </p:cNvSpPr>
          <p:nvPr/>
        </p:nvSpPr>
        <p:spPr bwMode="auto">
          <a:xfrm>
            <a:off x="1218010" y="1532646"/>
            <a:ext cx="6707981" cy="20440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3600" b="1">
                <a:solidFill>
                  <a:srgbClr val="777777"/>
                </a:solidFill>
                <a:latin typeface="Arial" charset="0"/>
              </a:defRPr>
            </a:lvl9pPr>
          </a:lstStyle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Настройка импорта операций из </a:t>
            </a:r>
            <a:endParaRPr lang="en-US" sz="2700" kern="0" dirty="0">
              <a:solidFill>
                <a:srgbClr val="8CC63F"/>
              </a:solidFill>
            </a:endParaRPr>
          </a:p>
          <a:p>
            <a:pPr algn="ctr">
              <a:lnSpc>
                <a:spcPct val="100000"/>
              </a:lnSpc>
              <a:buClrTx/>
              <a:buFontTx/>
            </a:pPr>
            <a:r>
              <a:rPr lang="ru-RU" sz="2700" kern="0" dirty="0">
                <a:solidFill>
                  <a:srgbClr val="8CC63F"/>
                </a:solidFill>
              </a:rPr>
              <a:t>модуля учета движения сырья и готовой продукции </a:t>
            </a:r>
            <a:r>
              <a:rPr lang="en-US" sz="2700" kern="0" dirty="0">
                <a:solidFill>
                  <a:srgbClr val="8CC63F"/>
                </a:solidFill>
              </a:rPr>
              <a:t>(I-DS/MS) </a:t>
            </a:r>
            <a:r>
              <a:rPr lang="ru-RU" sz="2700" kern="0" dirty="0">
                <a:solidFill>
                  <a:srgbClr val="8CC63F"/>
                </a:solidFill>
              </a:rPr>
              <a:t>в АСРМБ (</a:t>
            </a:r>
            <a:r>
              <a:rPr lang="en-US" sz="2700" kern="0" dirty="0">
                <a:solidFill>
                  <a:srgbClr val="8CC63F"/>
                </a:solidFill>
              </a:rPr>
              <a:t>I-DRMS</a:t>
            </a:r>
            <a:r>
              <a:rPr lang="ru-RU" sz="2700" kern="0" dirty="0">
                <a:solidFill>
                  <a:srgbClr val="8CC63F"/>
                </a:solidFill>
              </a:rPr>
              <a:t>)</a:t>
            </a:r>
          </a:p>
        </p:txBody>
      </p:sp>
      <p:pic>
        <p:nvPicPr>
          <p:cNvPr id="3" name="Рисунок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19731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Импорт операций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543985"/>
            <a:ext cx="6858000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dirty="0">
                <a:solidFill>
                  <a:srgbClr val="5F5F5F"/>
                </a:solidFill>
              </a:rPr>
              <a:t>Импорт операций перекачек из I-DS/MS (I-OMS) в базу данных I-DRMS осуществляется с помощью плагина </a:t>
            </a:r>
            <a:r>
              <a:rPr lang="en-US" dirty="0" err="1">
                <a:solidFill>
                  <a:srgbClr val="5F5F5F"/>
                </a:solidFill>
              </a:rPr>
              <a:t>Indusoft.MB.Import.Transfers.Oms</a:t>
            </a:r>
            <a:r>
              <a:rPr lang="ru-RU" dirty="0">
                <a:solidFill>
                  <a:srgbClr val="5F5F5F"/>
                </a:solidFill>
              </a:rPr>
              <a:t>.</a:t>
            </a:r>
            <a:endParaRPr lang="ru-RU" sz="1500" dirty="0">
              <a:solidFill>
                <a:srgbClr val="5F5F5F"/>
              </a:solidFill>
            </a:endParaRPr>
          </a:p>
        </p:txBody>
      </p:sp>
      <p:pic>
        <p:nvPicPr>
          <p:cNvPr id="2" name="Рисунок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3359" y="1490605"/>
            <a:ext cx="3980015" cy="2056637"/>
          </a:xfrm>
          <a:prstGeom prst="rect">
            <a:avLst/>
          </a:prstGeom>
        </p:spPr>
      </p:pic>
      <p:pic>
        <p:nvPicPr>
          <p:cNvPr id="3" name="Рисунок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5522" y="2667849"/>
            <a:ext cx="3978181" cy="2053398"/>
          </a:xfrm>
          <a:prstGeom prst="rect">
            <a:avLst/>
          </a:prstGeom>
        </p:spPr>
      </p:pic>
      <p:cxnSp>
        <p:nvCxnSpPr>
          <p:cNvPr id="7" name="Прямая со стрелкой 6"/>
          <p:cNvCxnSpPr/>
          <p:nvPr/>
        </p:nvCxnSpPr>
        <p:spPr bwMode="auto">
          <a:xfrm>
            <a:off x="2800350" y="2500313"/>
            <a:ext cx="2093119" cy="1685925"/>
          </a:xfrm>
          <a:prstGeom prst="straightConnector1">
            <a:avLst/>
          </a:prstGeom>
          <a:noFill/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  <a:effectLst/>
        </p:spPr>
      </p:cxnSp>
    </p:spTree>
    <p:extLst>
      <p:ext uri="{BB962C8B-B14F-4D97-AF65-F5344CB8AC3E}">
        <p14:creationId xmlns:p14="http://schemas.microsoft.com/office/powerpoint/2010/main" val="35171531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Импорт операций</a:t>
            </a:r>
            <a:r>
              <a:rPr lang="en-US" dirty="0" smtClean="0">
                <a:solidFill>
                  <a:srgbClr val="8CC63F"/>
                </a:solidFill>
              </a:rPr>
              <a:t>. </a:t>
            </a:r>
            <a:r>
              <a:rPr lang="ru-RU" dirty="0" smtClean="0">
                <a:solidFill>
                  <a:srgbClr val="8CC63F"/>
                </a:solidFill>
              </a:rPr>
              <a:t>Настройка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543985"/>
            <a:ext cx="6858000" cy="397288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l">
              <a:lnSpc>
                <a:spcPct val="100000"/>
              </a:lnSpc>
            </a:pPr>
            <a:r>
              <a:rPr lang="ru-RU" dirty="0">
                <a:solidFill>
                  <a:srgbClr val="5F5F5F"/>
                </a:solidFill>
              </a:rPr>
              <a:t>Настройку импорта операций можно разделить на несколько частей: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+mj-lt"/>
              <a:buAutoNum type="arabicPeriod"/>
            </a:pPr>
            <a:r>
              <a:rPr lang="ru-RU" sz="1500" dirty="0">
                <a:solidFill>
                  <a:srgbClr val="5F5F5F"/>
                </a:solidFill>
              </a:rPr>
              <a:t>Настройка аутентификации к сервисам I-DS/P.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+mj-lt"/>
              <a:buAutoNum type="arabicPeriod"/>
            </a:pPr>
            <a:r>
              <a:rPr lang="ru-RU" sz="1500" dirty="0">
                <a:solidFill>
                  <a:srgbClr val="5F5F5F"/>
                </a:solidFill>
              </a:rPr>
              <a:t>Настройка запуска плагина.</a:t>
            </a:r>
          </a:p>
          <a:p>
            <a:pPr marL="433388" lvl="1" indent="-342900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  <a:buFont typeface="+mj-lt"/>
              <a:buAutoNum type="arabicPeriod"/>
            </a:pPr>
            <a:r>
              <a:rPr lang="ru-RU" sz="1500" dirty="0">
                <a:solidFill>
                  <a:srgbClr val="5F5F5F"/>
                </a:solidFill>
              </a:rPr>
              <a:t>Настройки правил импорта в файле конфигурации плагина.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500" b="1" dirty="0">
                <a:solidFill>
                  <a:srgbClr val="5F5F5F"/>
                </a:solidFill>
              </a:rPr>
              <a:t>1. </a:t>
            </a:r>
            <a:r>
              <a:rPr lang="ru-RU" sz="1500" dirty="0">
                <a:solidFill>
                  <a:srgbClr val="5F5F5F"/>
                </a:solidFill>
              </a:rPr>
              <a:t>В файле </a:t>
            </a:r>
            <a:r>
              <a:rPr lang="en-US" sz="1500" b="1" dirty="0" err="1">
                <a:solidFill>
                  <a:srgbClr val="5F5F5F"/>
                </a:solidFill>
              </a:rPr>
              <a:t>Indusoft.MB.ServerHost.exe.config</a:t>
            </a:r>
            <a:r>
              <a:rPr lang="ru-RU" sz="1500" dirty="0">
                <a:solidFill>
                  <a:srgbClr val="5F5F5F"/>
                </a:solidFill>
              </a:rPr>
              <a:t> находятся настройки аутентификации к сервисам </a:t>
            </a:r>
            <a:r>
              <a:rPr lang="en-US" sz="1500" dirty="0">
                <a:solidFill>
                  <a:srgbClr val="5F5F5F"/>
                </a:solidFill>
              </a:rPr>
              <a:t>I-DS/P. </a:t>
            </a:r>
            <a:r>
              <a:rPr lang="ru-RU" sz="1500" dirty="0">
                <a:solidFill>
                  <a:srgbClr val="5F5F5F"/>
                </a:solidFill>
              </a:rPr>
              <a:t>Пример: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150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900" dirty="0">
                <a:solidFill>
                  <a:srgbClr val="5F5F5F"/>
                </a:solidFill>
              </a:rPr>
              <a:t>&lt;</a:t>
            </a:r>
            <a:r>
              <a:rPr lang="en-US" sz="900" dirty="0" err="1">
                <a:solidFill>
                  <a:srgbClr val="5F5F5F"/>
                </a:solidFill>
              </a:rPr>
              <a:t>appSettings</a:t>
            </a:r>
            <a:r>
              <a:rPr lang="en-US" sz="900" dirty="0">
                <a:solidFill>
                  <a:srgbClr val="5F5F5F"/>
                </a:solidFill>
              </a:rPr>
              <a:t>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  &lt;add key="</a:t>
            </a:r>
            <a:r>
              <a:rPr lang="en-US" sz="900" dirty="0" err="1">
                <a:solidFill>
                  <a:srgbClr val="5F5F5F"/>
                </a:solidFill>
              </a:rPr>
              <a:t>DiscoveryProbeAddress</a:t>
            </a:r>
            <a:r>
              <a:rPr lang="en-US" sz="900" dirty="0">
                <a:solidFill>
                  <a:srgbClr val="5F5F5F"/>
                </a:solidFill>
              </a:rPr>
              <a:t>" value="NET.TCP://localhost:8081/</a:t>
            </a:r>
            <a:r>
              <a:rPr lang="en-US" sz="900" dirty="0" err="1">
                <a:solidFill>
                  <a:srgbClr val="5F5F5F"/>
                </a:solidFill>
              </a:rPr>
              <a:t>IspServices</a:t>
            </a:r>
            <a:r>
              <a:rPr lang="en-US" sz="900" dirty="0">
                <a:solidFill>
                  <a:srgbClr val="5F5F5F"/>
                </a:solidFill>
              </a:rPr>
              <a:t>" /&gt;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  &lt;add key="</a:t>
            </a:r>
            <a:r>
              <a:rPr lang="en-US" sz="900" dirty="0" err="1">
                <a:solidFill>
                  <a:srgbClr val="5F5F5F"/>
                </a:solidFill>
              </a:rPr>
              <a:t>IspLogin</a:t>
            </a:r>
            <a:r>
              <a:rPr lang="en-US" sz="900" dirty="0">
                <a:solidFill>
                  <a:srgbClr val="5F5F5F"/>
                </a:solidFill>
              </a:rPr>
              <a:t>" value="</a:t>
            </a:r>
            <a:r>
              <a:rPr lang="en-US" sz="900" dirty="0" err="1">
                <a:solidFill>
                  <a:srgbClr val="5F5F5F"/>
                </a:solidFill>
              </a:rPr>
              <a:t>sam</a:t>
            </a:r>
            <a:r>
              <a:rPr lang="en-US" sz="900" dirty="0">
                <a:solidFill>
                  <a:srgbClr val="5F5F5F"/>
                </a:solidFill>
              </a:rPr>
              <a:t>" /&gt;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  &lt;add key="</a:t>
            </a:r>
            <a:r>
              <a:rPr lang="en-US" sz="900" dirty="0" err="1">
                <a:solidFill>
                  <a:srgbClr val="5F5F5F"/>
                </a:solidFill>
              </a:rPr>
              <a:t>IspPassword</a:t>
            </a:r>
            <a:r>
              <a:rPr lang="en-US" sz="900" dirty="0">
                <a:solidFill>
                  <a:srgbClr val="5F5F5F"/>
                </a:solidFill>
              </a:rPr>
              <a:t>" value="</a:t>
            </a:r>
            <a:r>
              <a:rPr lang="en-US" sz="900" dirty="0" err="1">
                <a:solidFill>
                  <a:srgbClr val="5F5F5F"/>
                </a:solidFill>
              </a:rPr>
              <a:t>sam</a:t>
            </a:r>
            <a:r>
              <a:rPr lang="en-US" sz="900" dirty="0">
                <a:solidFill>
                  <a:srgbClr val="5F5F5F"/>
                </a:solidFill>
              </a:rPr>
              <a:t>" /&gt;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  &lt;add key="</a:t>
            </a:r>
            <a:r>
              <a:rPr lang="en-US" sz="900" dirty="0" err="1">
                <a:solidFill>
                  <a:srgbClr val="5F5F5F"/>
                </a:solidFill>
              </a:rPr>
              <a:t>IspApplication</a:t>
            </a:r>
            <a:r>
              <a:rPr lang="en-US" sz="900" dirty="0">
                <a:solidFill>
                  <a:srgbClr val="5F5F5F"/>
                </a:solidFill>
              </a:rPr>
              <a:t>" value="I-DS/EC" /&gt;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  &lt;add key="</a:t>
            </a:r>
            <a:r>
              <a:rPr lang="en-US" sz="900" dirty="0" err="1">
                <a:solidFill>
                  <a:srgbClr val="5F5F5F"/>
                </a:solidFill>
              </a:rPr>
              <a:t>AuthenticationMode</a:t>
            </a:r>
            <a:r>
              <a:rPr lang="en-US" sz="900" dirty="0">
                <a:solidFill>
                  <a:srgbClr val="5F5F5F"/>
                </a:solidFill>
              </a:rPr>
              <a:t>" value="</a:t>
            </a:r>
            <a:r>
              <a:rPr lang="en-US" sz="900" dirty="0" err="1">
                <a:solidFill>
                  <a:srgbClr val="5F5F5F"/>
                </a:solidFill>
              </a:rPr>
              <a:t>Isp</a:t>
            </a:r>
            <a:r>
              <a:rPr lang="en-US" sz="900" dirty="0">
                <a:solidFill>
                  <a:srgbClr val="5F5F5F"/>
                </a:solidFill>
              </a:rPr>
              <a:t>" /&gt;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&lt;/</a:t>
            </a:r>
            <a:r>
              <a:rPr lang="en-US" sz="900" dirty="0" err="1">
                <a:solidFill>
                  <a:srgbClr val="5F5F5F"/>
                </a:solidFill>
              </a:rPr>
              <a:t>appSettings</a:t>
            </a:r>
            <a:r>
              <a:rPr lang="en-US" sz="900" dirty="0">
                <a:solidFill>
                  <a:srgbClr val="5F5F5F"/>
                </a:solidFill>
              </a:rPr>
              <a:t>&gt;</a:t>
            </a: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endParaRPr lang="ru-RU" sz="9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194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1143000" y="1"/>
            <a:ext cx="6858000" cy="697706"/>
          </a:xfrm>
        </p:spPr>
        <p:txBody>
          <a:bodyPr/>
          <a:lstStyle/>
          <a:p>
            <a:pPr algn="ctr"/>
            <a:r>
              <a:rPr lang="ru-RU" dirty="0" smtClean="0">
                <a:solidFill>
                  <a:srgbClr val="8CC63F"/>
                </a:solidFill>
              </a:rPr>
              <a:t>Импорт операций</a:t>
            </a:r>
            <a:r>
              <a:rPr lang="en-US" dirty="0" smtClean="0">
                <a:solidFill>
                  <a:srgbClr val="8CC63F"/>
                </a:solidFill>
              </a:rPr>
              <a:t>. </a:t>
            </a:r>
            <a:r>
              <a:rPr lang="ru-RU" dirty="0" smtClean="0">
                <a:solidFill>
                  <a:srgbClr val="8CC63F"/>
                </a:solidFill>
              </a:rPr>
              <a:t>Настройка</a:t>
            </a:r>
            <a:endParaRPr lang="ru-RU" altLang="ru-RU" dirty="0" smtClean="0">
              <a:solidFill>
                <a:srgbClr val="8CC63F"/>
              </a:solidFill>
            </a:endParaRPr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73340" y="4815840"/>
            <a:ext cx="327660" cy="327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1143000" y="543985"/>
            <a:ext cx="6858000" cy="4603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500" b="1" dirty="0">
                <a:solidFill>
                  <a:srgbClr val="5F5F5F"/>
                </a:solidFill>
              </a:rPr>
              <a:t>2. </a:t>
            </a:r>
            <a:r>
              <a:rPr lang="ru-RU" sz="1500" dirty="0">
                <a:solidFill>
                  <a:srgbClr val="5F5F5F"/>
                </a:solidFill>
              </a:rPr>
              <a:t>Настройка запуска плагина производится в файле </a:t>
            </a:r>
            <a:r>
              <a:rPr lang="en-US" sz="1500" b="1" dirty="0">
                <a:solidFill>
                  <a:srgbClr val="5F5F5F"/>
                </a:solidFill>
              </a:rPr>
              <a:t>ToolsConfig.xml</a:t>
            </a:r>
            <a:r>
              <a:rPr lang="en-US" sz="1500" dirty="0">
                <a:solidFill>
                  <a:srgbClr val="5F5F5F"/>
                </a:solidFill>
              </a:rPr>
              <a:t>. </a:t>
            </a:r>
            <a:r>
              <a:rPr lang="ru-RU" sz="1500" dirty="0">
                <a:solidFill>
                  <a:srgbClr val="5F5F5F"/>
                </a:solidFill>
              </a:rPr>
              <a:t>Пример: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ru-RU" sz="900" dirty="0">
                <a:solidFill>
                  <a:srgbClr val="5F5F5F"/>
                </a:solidFill>
              </a:rPr>
              <a:t>&lt;!-- Импорт операций из учета движения --&gt;	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ru-RU" sz="900" dirty="0">
                <a:solidFill>
                  <a:srgbClr val="5F5F5F"/>
                </a:solidFill>
              </a:rPr>
              <a:t>	</a:t>
            </a:r>
            <a:r>
              <a:rPr lang="en-US" sz="900" dirty="0">
                <a:solidFill>
                  <a:srgbClr val="5F5F5F"/>
                </a:solidFill>
              </a:rPr>
              <a:t>&lt;Tools </a:t>
            </a:r>
            <a:r>
              <a:rPr lang="en-US" sz="900" dirty="0" err="1">
                <a:solidFill>
                  <a:srgbClr val="5F5F5F"/>
                </a:solidFill>
              </a:rPr>
              <a:t>className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Indusoft.MB.ImportTransfers.ImportSqlTransfersToMB</a:t>
            </a:r>
            <a:r>
              <a:rPr lang="en-US" sz="900" dirty="0">
                <a:solidFill>
                  <a:srgbClr val="5F5F5F"/>
                </a:solidFill>
              </a:rPr>
              <a:t>, </a:t>
            </a:r>
            <a:r>
              <a:rPr lang="en-US" sz="900" dirty="0" err="1">
                <a:solidFill>
                  <a:srgbClr val="5F5F5F"/>
                </a:solidFill>
              </a:rPr>
              <a:t>Indusoft.MB.ImportTransfers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endParaRPr lang="ru-RU" sz="900" dirty="0">
              <a:solidFill>
                <a:srgbClr val="5F5F5F"/>
              </a:solidFill>
            </a:endParaRP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		</a:t>
            </a:r>
            <a:r>
              <a:rPr lang="en-US" sz="900" dirty="0" err="1">
                <a:solidFill>
                  <a:srgbClr val="5F5F5F"/>
                </a:solidFill>
              </a:rPr>
              <a:t>runType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BeforeCollectInputs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endParaRPr lang="ru-RU" sz="900" dirty="0">
              <a:solidFill>
                <a:srgbClr val="5F5F5F"/>
              </a:solidFill>
            </a:endParaRP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		</a:t>
            </a:r>
            <a:r>
              <a:rPr lang="en-US" sz="900" dirty="0" err="1">
                <a:solidFill>
                  <a:srgbClr val="5F5F5F"/>
                </a:solidFill>
              </a:rPr>
              <a:t>runInAnalyses</a:t>
            </a:r>
            <a:r>
              <a:rPr lang="en-US" sz="900" dirty="0">
                <a:solidFill>
                  <a:srgbClr val="5F5F5F"/>
                </a:solidFill>
              </a:rPr>
              <a:t>="" </a:t>
            </a:r>
            <a:endParaRPr lang="ru-RU" sz="900" dirty="0">
              <a:solidFill>
                <a:srgbClr val="5F5F5F"/>
              </a:solidFill>
            </a:endParaRP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		</a:t>
            </a:r>
            <a:r>
              <a:rPr lang="en-US" sz="900" dirty="0" err="1">
                <a:solidFill>
                  <a:srgbClr val="5F5F5F"/>
                </a:solidFill>
              </a:rPr>
              <a:t>runAlways</a:t>
            </a:r>
            <a:r>
              <a:rPr lang="en-US" sz="900" dirty="0">
                <a:solidFill>
                  <a:srgbClr val="5F5F5F"/>
                </a:solidFill>
              </a:rPr>
              <a:t>="true" </a:t>
            </a:r>
            <a:endParaRPr lang="ru-RU" sz="900" dirty="0">
              <a:solidFill>
                <a:srgbClr val="5F5F5F"/>
              </a:solidFill>
            </a:endParaRP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		</a:t>
            </a:r>
            <a:r>
              <a:rPr lang="en-US" sz="900" dirty="0" err="1">
                <a:solidFill>
                  <a:srgbClr val="5F5F5F"/>
                </a:solidFill>
              </a:rPr>
              <a:t>ignoreError</a:t>
            </a:r>
            <a:r>
              <a:rPr lang="en-US" sz="900" dirty="0">
                <a:solidFill>
                  <a:srgbClr val="5F5F5F"/>
                </a:solidFill>
              </a:rPr>
              <a:t>="true" </a:t>
            </a:r>
            <a:r>
              <a:rPr lang="en-US" sz="900" dirty="0" err="1">
                <a:solidFill>
                  <a:srgbClr val="5F5F5F"/>
                </a:solidFill>
              </a:rPr>
              <a:t>param</a:t>
            </a:r>
            <a:r>
              <a:rPr lang="en-US" sz="900" dirty="0">
                <a:solidFill>
                  <a:srgbClr val="5F5F5F"/>
                </a:solidFill>
              </a:rPr>
              <a:t>="FILE=</a:t>
            </a:r>
            <a:r>
              <a:rPr lang="en-US" sz="900" dirty="0" err="1">
                <a:solidFill>
                  <a:srgbClr val="5F5F5F"/>
                </a:solidFill>
              </a:rPr>
              <a:t>OMSMapping.xls;FileConfig</a:t>
            </a:r>
            <a:r>
              <a:rPr lang="en-US" sz="900" dirty="0">
                <a:solidFill>
                  <a:srgbClr val="5F5F5F"/>
                </a:solidFill>
              </a:rPr>
              <a:t>=TransferConfig.xml" </a:t>
            </a:r>
            <a:r>
              <a:rPr lang="en-US" sz="900" dirty="0" smtClean="0">
                <a:solidFill>
                  <a:srgbClr val="5F5F5F"/>
                </a:solidFill>
              </a:rPr>
              <a:t>/&gt;</a:t>
            </a:r>
            <a:endParaRPr lang="ru-RU" sz="900" dirty="0">
              <a:solidFill>
                <a:srgbClr val="5F5F5F"/>
              </a:solidFill>
            </a:endParaRPr>
          </a:p>
          <a:p>
            <a:pPr marL="90488" lvl="1">
              <a:spcBef>
                <a:spcPts val="450"/>
              </a:spcBef>
              <a:spcAft>
                <a:spcPct val="0"/>
              </a:spcAft>
              <a:buClr>
                <a:srgbClr val="8CC63F"/>
              </a:buClr>
            </a:pPr>
            <a:r>
              <a:rPr lang="ru-RU" sz="1500" b="1" dirty="0">
                <a:solidFill>
                  <a:srgbClr val="5F5F5F"/>
                </a:solidFill>
              </a:rPr>
              <a:t>3. </a:t>
            </a:r>
            <a:r>
              <a:rPr lang="ru-RU" sz="1500" dirty="0">
                <a:solidFill>
                  <a:srgbClr val="5F5F5F"/>
                </a:solidFill>
              </a:rPr>
              <a:t>Настройки модуля хранятся в файле </a:t>
            </a:r>
            <a:r>
              <a:rPr lang="en-US" sz="1600" dirty="0" smtClean="0">
                <a:solidFill>
                  <a:srgbClr val="5F5F5F"/>
                </a:solidFill>
              </a:rPr>
              <a:t>TransferConfig.xml</a:t>
            </a:r>
            <a:r>
              <a:rPr lang="ru-RU" sz="1500" dirty="0" smtClean="0">
                <a:solidFill>
                  <a:srgbClr val="5F5F5F"/>
                </a:solidFill>
              </a:rPr>
              <a:t> </a:t>
            </a:r>
            <a:r>
              <a:rPr lang="ru-RU" sz="1500" dirty="0">
                <a:solidFill>
                  <a:srgbClr val="5F5F5F"/>
                </a:solidFill>
              </a:rPr>
              <a:t>(в папке </a:t>
            </a:r>
            <a:r>
              <a:rPr lang="en-US" sz="1500" dirty="0" err="1">
                <a:solidFill>
                  <a:srgbClr val="5F5F5F"/>
                </a:solidFill>
              </a:rPr>
              <a:t>PlugIns</a:t>
            </a:r>
            <a:r>
              <a:rPr lang="en-US" sz="1500" dirty="0">
                <a:solidFill>
                  <a:srgbClr val="5F5F5F"/>
                </a:solidFill>
              </a:rPr>
              <a:t> </a:t>
            </a:r>
            <a:r>
              <a:rPr lang="ru-RU" sz="1500" dirty="0">
                <a:solidFill>
                  <a:srgbClr val="5F5F5F"/>
                </a:solidFill>
              </a:rPr>
              <a:t>в рабочей директории сервера </a:t>
            </a:r>
            <a:r>
              <a:rPr lang="en-US" sz="1500" dirty="0">
                <a:solidFill>
                  <a:srgbClr val="5F5F5F"/>
                </a:solidFill>
              </a:rPr>
              <a:t>I-DRMS). </a:t>
            </a:r>
            <a:r>
              <a:rPr lang="ru-RU" sz="1500" dirty="0">
                <a:solidFill>
                  <a:srgbClr val="5F5F5F"/>
                </a:solidFill>
              </a:rPr>
              <a:t>Пример: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&lt;?xml version="1.0" encoding="utf-8" ?&gt;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&lt;</a:t>
            </a:r>
            <a:r>
              <a:rPr lang="en-US" sz="900" dirty="0" err="1">
                <a:solidFill>
                  <a:srgbClr val="5F5F5F"/>
                </a:solidFill>
              </a:rPr>
              <a:t>TransferConfig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xmlns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urn:InduSoft.MatBalance.ImportTransfers.BatchDB</a:t>
            </a:r>
            <a:r>
              <a:rPr lang="en-US" sz="900" dirty="0">
                <a:solidFill>
                  <a:srgbClr val="5F5F5F"/>
                </a:solidFill>
              </a:rPr>
              <a:t>"&gt;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&lt;</a:t>
            </a:r>
            <a:r>
              <a:rPr lang="en-US" sz="900" dirty="0" err="1">
                <a:solidFill>
                  <a:srgbClr val="5F5F5F"/>
                </a:solidFill>
              </a:rPr>
              <a:t>Behaviour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needField</a:t>
            </a:r>
            <a:r>
              <a:rPr lang="en-US" sz="900" dirty="0">
                <a:solidFill>
                  <a:srgbClr val="5F5F5F"/>
                </a:solidFill>
              </a:rPr>
              <a:t>="" </a:t>
            </a:r>
            <a:r>
              <a:rPr lang="en-US" sz="900" dirty="0" err="1">
                <a:solidFill>
                  <a:srgbClr val="5F5F5F"/>
                </a:solidFill>
              </a:rPr>
              <a:t>allowMerge</a:t>
            </a:r>
            <a:r>
              <a:rPr lang="en-US" sz="900" dirty="0">
                <a:solidFill>
                  <a:srgbClr val="5F5F5F"/>
                </a:solidFill>
              </a:rPr>
              <a:t>="true" </a:t>
            </a:r>
            <a:r>
              <a:rPr lang="en-US" sz="900" dirty="0" err="1">
                <a:solidFill>
                  <a:srgbClr val="5F5F5F"/>
                </a:solidFill>
              </a:rPr>
              <a:t>duplicateMode</a:t>
            </a:r>
            <a:r>
              <a:rPr lang="en-US" sz="900" dirty="0">
                <a:solidFill>
                  <a:srgbClr val="5F5F5F"/>
                </a:solidFill>
              </a:rPr>
              <a:t>="Skip" </a:t>
            </a:r>
            <a:r>
              <a:rPr lang="en-US" sz="900" dirty="0" err="1">
                <a:solidFill>
                  <a:srgbClr val="5F5F5F"/>
                </a:solidFill>
              </a:rPr>
              <a:t>replaceDest</a:t>
            </a:r>
            <a:r>
              <a:rPr lang="en-US" sz="900" dirty="0">
                <a:solidFill>
                  <a:srgbClr val="5F5F5F"/>
                </a:solidFill>
              </a:rPr>
              <a:t>="true" </a:t>
            </a:r>
            <a:r>
              <a:rPr lang="en-US" sz="900" dirty="0" err="1">
                <a:solidFill>
                  <a:srgbClr val="5F5F5F"/>
                </a:solidFill>
              </a:rPr>
              <a:t>replaceSource</a:t>
            </a:r>
            <a:r>
              <a:rPr lang="en-US" sz="900" dirty="0">
                <a:solidFill>
                  <a:srgbClr val="5F5F5F"/>
                </a:solidFill>
              </a:rPr>
              <a:t>="true" </a:t>
            </a:r>
            <a:r>
              <a:rPr lang="en-US" sz="900" dirty="0" err="1">
                <a:solidFill>
                  <a:srgbClr val="5F5F5F"/>
                </a:solidFill>
              </a:rPr>
              <a:t>deleteTransfers</a:t>
            </a:r>
            <a:r>
              <a:rPr lang="en-US" sz="900" dirty="0">
                <a:solidFill>
                  <a:srgbClr val="5F5F5F"/>
                </a:solidFill>
              </a:rPr>
              <a:t>="true" </a:t>
            </a:r>
            <a:r>
              <a:rPr lang="en-US" sz="900" dirty="0" err="1">
                <a:solidFill>
                  <a:srgbClr val="5F5F5F"/>
                </a:solidFill>
              </a:rPr>
              <a:t>useCachedFile</a:t>
            </a:r>
            <a:r>
              <a:rPr lang="en-US" sz="900" dirty="0">
                <a:solidFill>
                  <a:srgbClr val="5F5F5F"/>
                </a:solidFill>
              </a:rPr>
              <a:t>="false" 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&lt;Fields&gt;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&lt;Field name="</a:t>
            </a:r>
            <a:r>
              <a:rPr lang="en-US" sz="900" dirty="0" err="1">
                <a:solidFill>
                  <a:srgbClr val="5F5F5F"/>
                </a:solidFill>
              </a:rPr>
              <a:t>sourceProduct</a:t>
            </a:r>
            <a:r>
              <a:rPr lang="en-US" sz="900" dirty="0">
                <a:solidFill>
                  <a:srgbClr val="5F5F5F"/>
                </a:solidFill>
              </a:rPr>
              <a:t>" category="</a:t>
            </a:r>
            <a:r>
              <a:rPr lang="en-US" sz="900" dirty="0" err="1">
                <a:solidFill>
                  <a:srgbClr val="5F5F5F"/>
                </a:solidFill>
              </a:rPr>
              <a:t>SourceProduct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afName</a:t>
            </a:r>
            <a:r>
              <a:rPr lang="en-US" sz="900" dirty="0">
                <a:solidFill>
                  <a:srgbClr val="5F5F5F"/>
                </a:solidFill>
              </a:rPr>
              <a:t>="Material" </a:t>
            </a:r>
            <a:r>
              <a:rPr lang="en-US" sz="900" dirty="0" err="1">
                <a:solidFill>
                  <a:srgbClr val="5F5F5F"/>
                </a:solidFill>
              </a:rPr>
              <a:t>piName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SourceProduct</a:t>
            </a:r>
            <a:r>
              <a:rPr lang="en-US" sz="900" dirty="0">
                <a:solidFill>
                  <a:srgbClr val="5F5F5F"/>
                </a:solidFill>
              </a:rPr>
              <a:t>" required="true" </a:t>
            </a:r>
            <a:r>
              <a:rPr lang="en-US" sz="900" dirty="0" err="1">
                <a:solidFill>
                  <a:srgbClr val="5F5F5F"/>
                </a:solidFill>
              </a:rPr>
              <a:t>xlsColumn</a:t>
            </a:r>
            <a:r>
              <a:rPr lang="en-US" sz="900" dirty="0">
                <a:solidFill>
                  <a:srgbClr val="5F5F5F"/>
                </a:solidFill>
              </a:rPr>
              <a:t>="11" 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&lt;Field name="</a:t>
            </a:r>
            <a:r>
              <a:rPr lang="en-US" sz="900" dirty="0" err="1">
                <a:solidFill>
                  <a:srgbClr val="5F5F5F"/>
                </a:solidFill>
              </a:rPr>
              <a:t>destProduct</a:t>
            </a:r>
            <a:r>
              <a:rPr lang="en-US" sz="900" dirty="0">
                <a:solidFill>
                  <a:srgbClr val="5F5F5F"/>
                </a:solidFill>
              </a:rPr>
              <a:t>" category="</a:t>
            </a:r>
            <a:r>
              <a:rPr lang="en-US" sz="900" dirty="0" err="1">
                <a:solidFill>
                  <a:srgbClr val="5F5F5F"/>
                </a:solidFill>
              </a:rPr>
              <a:t>DestProduct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afName</a:t>
            </a:r>
            <a:r>
              <a:rPr lang="en-US" sz="900" dirty="0">
                <a:solidFill>
                  <a:srgbClr val="5F5F5F"/>
                </a:solidFill>
              </a:rPr>
              <a:t>="Material" </a:t>
            </a:r>
            <a:r>
              <a:rPr lang="en-US" sz="900" dirty="0" err="1">
                <a:solidFill>
                  <a:srgbClr val="5F5F5F"/>
                </a:solidFill>
              </a:rPr>
              <a:t>piName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DestProduct</a:t>
            </a:r>
            <a:r>
              <a:rPr lang="en-US" sz="900" dirty="0">
                <a:solidFill>
                  <a:srgbClr val="5F5F5F"/>
                </a:solidFill>
              </a:rPr>
              <a:t>" required="true" </a:t>
            </a:r>
            <a:r>
              <a:rPr lang="en-US" sz="900" dirty="0" err="1">
                <a:solidFill>
                  <a:srgbClr val="5F5F5F"/>
                </a:solidFill>
              </a:rPr>
              <a:t>xlsColumn</a:t>
            </a:r>
            <a:r>
              <a:rPr lang="en-US" sz="900" dirty="0">
                <a:solidFill>
                  <a:srgbClr val="5F5F5F"/>
                </a:solidFill>
              </a:rPr>
              <a:t>="12" 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&lt;Field name="</a:t>
            </a:r>
            <a:r>
              <a:rPr lang="en-US" sz="900" dirty="0" err="1">
                <a:solidFill>
                  <a:srgbClr val="5F5F5F"/>
                </a:solidFill>
              </a:rPr>
              <a:t>sourceMass</a:t>
            </a:r>
            <a:r>
              <a:rPr lang="en-US" sz="900" dirty="0">
                <a:solidFill>
                  <a:srgbClr val="5F5F5F"/>
                </a:solidFill>
              </a:rPr>
              <a:t>" category="</a:t>
            </a:r>
            <a:r>
              <a:rPr lang="en-US" sz="900" dirty="0" err="1">
                <a:solidFill>
                  <a:srgbClr val="5F5F5F"/>
                </a:solidFill>
              </a:rPr>
              <a:t>SourceMass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afName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MeasuredMass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piName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SourceMass</a:t>
            </a:r>
            <a:r>
              <a:rPr lang="en-US" sz="900" dirty="0">
                <a:solidFill>
                  <a:srgbClr val="5F5F5F"/>
                </a:solidFill>
              </a:rPr>
              <a:t>" required="true" </a:t>
            </a:r>
            <a:r>
              <a:rPr lang="en-US" sz="900" dirty="0" err="1">
                <a:solidFill>
                  <a:srgbClr val="5F5F5F"/>
                </a:solidFill>
              </a:rPr>
              <a:t>xlsColumn</a:t>
            </a:r>
            <a:r>
              <a:rPr lang="en-US" sz="900" dirty="0">
                <a:solidFill>
                  <a:srgbClr val="5F5F5F"/>
                </a:solidFill>
              </a:rPr>
              <a:t>="13"/&gt;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&lt;Field name="</a:t>
            </a:r>
            <a:r>
              <a:rPr lang="en-US" sz="900" dirty="0" err="1">
                <a:solidFill>
                  <a:srgbClr val="5F5F5F"/>
                </a:solidFill>
              </a:rPr>
              <a:t>destMass</a:t>
            </a:r>
            <a:r>
              <a:rPr lang="en-US" sz="900" dirty="0">
                <a:solidFill>
                  <a:srgbClr val="5F5F5F"/>
                </a:solidFill>
              </a:rPr>
              <a:t>" category="</a:t>
            </a:r>
            <a:r>
              <a:rPr lang="en-US" sz="900" dirty="0" err="1">
                <a:solidFill>
                  <a:srgbClr val="5F5F5F"/>
                </a:solidFill>
              </a:rPr>
              <a:t>DestMass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afName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MeasuredMass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piName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DestMass</a:t>
            </a:r>
            <a:r>
              <a:rPr lang="en-US" sz="900" dirty="0">
                <a:solidFill>
                  <a:srgbClr val="5F5F5F"/>
                </a:solidFill>
              </a:rPr>
              <a:t>" required="true" </a:t>
            </a:r>
            <a:r>
              <a:rPr lang="en-US" sz="900" dirty="0" err="1">
                <a:solidFill>
                  <a:srgbClr val="5F5F5F"/>
                </a:solidFill>
              </a:rPr>
              <a:t>xlsColumn</a:t>
            </a:r>
            <a:r>
              <a:rPr lang="en-US" sz="900" dirty="0">
                <a:solidFill>
                  <a:srgbClr val="5F5F5F"/>
                </a:solidFill>
              </a:rPr>
              <a:t>="13" 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ru-RU" sz="900" dirty="0" smtClean="0">
                <a:solidFill>
                  <a:srgbClr val="5F5F5F"/>
                </a:solidFill>
              </a:rPr>
              <a:t>…</a:t>
            </a:r>
            <a:endParaRPr lang="en-US" sz="900" dirty="0">
              <a:solidFill>
                <a:srgbClr val="5F5F5F"/>
              </a:solidFill>
            </a:endParaRP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&lt;/Fields&gt;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&lt;</a:t>
            </a:r>
            <a:r>
              <a:rPr lang="en-US" sz="900" dirty="0" err="1">
                <a:solidFill>
                  <a:srgbClr val="5F5F5F"/>
                </a:solidFill>
              </a:rPr>
              <a:t>MassRules</a:t>
            </a:r>
            <a:r>
              <a:rPr lang="en-US" sz="900" dirty="0">
                <a:solidFill>
                  <a:srgbClr val="5F5F5F"/>
                </a:solidFill>
              </a:rPr>
              <a:t> </a:t>
            </a:r>
            <a:r>
              <a:rPr lang="en-US" sz="900" dirty="0" err="1">
                <a:solidFill>
                  <a:srgbClr val="5F5F5F"/>
                </a:solidFill>
              </a:rPr>
              <a:t>defaultRule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Dest</a:t>
            </a:r>
            <a:r>
              <a:rPr lang="en-US" sz="900" dirty="0">
                <a:solidFill>
                  <a:srgbClr val="5F5F5F"/>
                </a:solidFill>
              </a:rPr>
              <a:t>"&gt;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&lt;Rule </a:t>
            </a:r>
            <a:r>
              <a:rPr lang="en-US" sz="900" dirty="0" err="1">
                <a:solidFill>
                  <a:srgbClr val="5F5F5F"/>
                </a:solidFill>
              </a:rPr>
              <a:t>sourceTemplate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NodeTemplate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destTemplate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TankTemplate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ruleType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Dest</a:t>
            </a:r>
            <a:r>
              <a:rPr lang="en-US" sz="900" dirty="0">
                <a:solidFill>
                  <a:srgbClr val="5F5F5F"/>
                </a:solidFill>
              </a:rPr>
              <a:t>" 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&lt;Rule </a:t>
            </a:r>
            <a:r>
              <a:rPr lang="en-US" sz="900" dirty="0" err="1">
                <a:solidFill>
                  <a:srgbClr val="5F5F5F"/>
                </a:solidFill>
              </a:rPr>
              <a:t>sourceTemplate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TankTemplate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destTemplate</a:t>
            </a:r>
            <a:r>
              <a:rPr lang="en-US" sz="900" dirty="0">
                <a:solidFill>
                  <a:srgbClr val="5F5F5F"/>
                </a:solidFill>
              </a:rPr>
              <a:t>="</a:t>
            </a:r>
            <a:r>
              <a:rPr lang="en-US" sz="900" dirty="0" err="1">
                <a:solidFill>
                  <a:srgbClr val="5F5F5F"/>
                </a:solidFill>
              </a:rPr>
              <a:t>NodeTemplate</a:t>
            </a:r>
            <a:r>
              <a:rPr lang="en-US" sz="900" dirty="0">
                <a:solidFill>
                  <a:srgbClr val="5F5F5F"/>
                </a:solidFill>
              </a:rPr>
              <a:t>" </a:t>
            </a:r>
            <a:r>
              <a:rPr lang="en-US" sz="900" dirty="0" err="1">
                <a:solidFill>
                  <a:srgbClr val="5F5F5F"/>
                </a:solidFill>
              </a:rPr>
              <a:t>ruleType</a:t>
            </a:r>
            <a:r>
              <a:rPr lang="en-US" sz="900" dirty="0">
                <a:solidFill>
                  <a:srgbClr val="5F5F5F"/>
                </a:solidFill>
              </a:rPr>
              <a:t>="Source" 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&lt;/</a:t>
            </a:r>
            <a:r>
              <a:rPr lang="en-US" sz="900" dirty="0" err="1">
                <a:solidFill>
                  <a:srgbClr val="5F5F5F"/>
                </a:solidFill>
              </a:rPr>
              <a:t>MassRules</a:t>
            </a:r>
            <a:r>
              <a:rPr lang="en-US" sz="900" dirty="0">
                <a:solidFill>
                  <a:srgbClr val="5F5F5F"/>
                </a:solidFill>
              </a:rPr>
              <a:t>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ru-RU" sz="900" dirty="0" smtClean="0">
                <a:solidFill>
                  <a:srgbClr val="5F5F5F"/>
                </a:solidFill>
              </a:rPr>
              <a:t>…</a:t>
            </a:r>
            <a:endParaRPr lang="en-US" sz="900" dirty="0">
              <a:solidFill>
                <a:srgbClr val="5F5F5F"/>
              </a:solidFill>
            </a:endParaRP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&lt;Replications&gt;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&lt;Replication </a:t>
            </a:r>
            <a:r>
              <a:rPr lang="en-US" sz="900" dirty="0" err="1">
                <a:solidFill>
                  <a:srgbClr val="5F5F5F"/>
                </a:solidFill>
              </a:rPr>
              <a:t>byDirection</a:t>
            </a:r>
            <a:r>
              <a:rPr lang="en-US" sz="900" dirty="0">
                <a:solidFill>
                  <a:srgbClr val="5F5F5F"/>
                </a:solidFill>
              </a:rPr>
              <a:t>="Source" property ="</a:t>
            </a:r>
            <a:r>
              <a:rPr lang="en-US" sz="900" dirty="0" err="1">
                <a:solidFill>
                  <a:srgbClr val="5F5F5F"/>
                </a:solidFill>
              </a:rPr>
              <a:t>SourcePartUId</a:t>
            </a:r>
            <a:r>
              <a:rPr lang="en-US" sz="900" dirty="0">
                <a:solidFill>
                  <a:srgbClr val="5F5F5F"/>
                </a:solidFill>
              </a:rPr>
              <a:t>" 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  &lt;Replication </a:t>
            </a:r>
            <a:r>
              <a:rPr lang="en-US" sz="900" dirty="0" err="1">
                <a:solidFill>
                  <a:srgbClr val="5F5F5F"/>
                </a:solidFill>
              </a:rPr>
              <a:t>byDirection</a:t>
            </a:r>
            <a:r>
              <a:rPr lang="en-US" sz="900" dirty="0">
                <a:solidFill>
                  <a:srgbClr val="5F5F5F"/>
                </a:solidFill>
              </a:rPr>
              <a:t>="Target" property ="</a:t>
            </a:r>
            <a:r>
              <a:rPr lang="en-US" sz="900" dirty="0" err="1">
                <a:solidFill>
                  <a:srgbClr val="5F5F5F"/>
                </a:solidFill>
              </a:rPr>
              <a:t>TargetPartyUid</a:t>
            </a:r>
            <a:r>
              <a:rPr lang="en-US" sz="900" dirty="0">
                <a:solidFill>
                  <a:srgbClr val="5F5F5F"/>
                </a:solidFill>
              </a:rPr>
              <a:t>" /&gt;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  &lt;/Replications&gt;</a:t>
            </a:r>
          </a:p>
          <a:p>
            <a:pPr marL="90488" lvl="1">
              <a:spcAft>
                <a:spcPct val="0"/>
              </a:spcAft>
              <a:buClr>
                <a:srgbClr val="8CC63F"/>
              </a:buClr>
            </a:pPr>
            <a:r>
              <a:rPr lang="en-US" sz="900" dirty="0">
                <a:solidFill>
                  <a:srgbClr val="5F5F5F"/>
                </a:solidFill>
              </a:rPr>
              <a:t>&lt;/</a:t>
            </a:r>
            <a:r>
              <a:rPr lang="en-US" sz="900" dirty="0" err="1">
                <a:solidFill>
                  <a:srgbClr val="5F5F5F"/>
                </a:solidFill>
              </a:rPr>
              <a:t>TransferConfig</a:t>
            </a:r>
            <a:r>
              <a:rPr lang="en-US" sz="900" smtClean="0">
                <a:solidFill>
                  <a:srgbClr val="5F5F5F"/>
                </a:solidFill>
              </a:rPr>
              <a:t>&gt;</a:t>
            </a:r>
            <a:endParaRPr lang="en-US" sz="900" dirty="0">
              <a:solidFill>
                <a:srgbClr val="5F5F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956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/>
      <p:bldP spid="5" grpId="0"/>
    </p:bldLst>
  </p:timing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59099</TotalTime>
  <Words>14718</Words>
  <Application>Microsoft Office PowerPoint</Application>
  <PresentationFormat>Экран (16:9)</PresentationFormat>
  <Paragraphs>1496</Paragraphs>
  <Slides>140</Slides>
  <Notes>117</Notes>
  <HiddenSlides>0</HiddenSlides>
  <MMClips>0</MMClips>
  <ScaleCrop>false</ScaleCrop>
  <HeadingPairs>
    <vt:vector size="8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</vt:i4>
      </vt:variant>
      <vt:variant>
        <vt:lpstr>Внедренные серверы OLE</vt:lpstr>
      </vt:variant>
      <vt:variant>
        <vt:i4>1</vt:i4>
      </vt:variant>
      <vt:variant>
        <vt:lpstr>Заголовки слайдов</vt:lpstr>
      </vt:variant>
      <vt:variant>
        <vt:i4>140</vt:i4>
      </vt:variant>
    </vt:vector>
  </HeadingPairs>
  <TitlesOfParts>
    <vt:vector size="152" baseType="lpstr">
      <vt:lpstr>Arial Unicode MS</vt:lpstr>
      <vt:lpstr>MS PGothic</vt:lpstr>
      <vt:lpstr>Arial</vt:lpstr>
      <vt:lpstr>Arial Narrow</vt:lpstr>
      <vt:lpstr>Calibri</vt:lpstr>
      <vt:lpstr>Symbol</vt:lpstr>
      <vt:lpstr>Times</vt:lpstr>
      <vt:lpstr>Times New Roman</vt:lpstr>
      <vt:lpstr>Verdana</vt:lpstr>
      <vt:lpstr>Wingdings</vt:lpstr>
      <vt:lpstr>Тема Office</vt:lpstr>
      <vt:lpstr>Visio</vt:lpstr>
      <vt:lpstr>Презентация PowerPoint</vt:lpstr>
      <vt:lpstr>Давайте познакомимся!</vt:lpstr>
      <vt:lpstr>Обзор курса</vt:lpstr>
      <vt:lpstr>Ваши цели?</vt:lpstr>
      <vt:lpstr>Содержание курса День 1й</vt:lpstr>
      <vt:lpstr>Содержание курса День 1й</vt:lpstr>
      <vt:lpstr>Основные сокращения</vt:lpstr>
      <vt:lpstr>РАЗДЕЛ 1. Роль и место MES систем в управлении промышленным предприятием </vt:lpstr>
      <vt:lpstr>Иерархия автоматизированных систем управления</vt:lpstr>
      <vt:lpstr>Производственный учет. Материальный баланс</vt:lpstr>
      <vt:lpstr>Проблемы получения МБ на реальном технологическом объекте</vt:lpstr>
      <vt:lpstr>Система расчета материальных балансов I-DRMS InduSoft Data Reconciliation Management System</vt:lpstr>
      <vt:lpstr>Основные функциональные возможности I-DRMS</vt:lpstr>
      <vt:lpstr>Структура I-DRMS</vt:lpstr>
      <vt:lpstr>Презентация PowerPoint</vt:lpstr>
      <vt:lpstr>Архитектура комплекса I-DRMS</vt:lpstr>
      <vt:lpstr>Серверная часть комплекса I-DRMS</vt:lpstr>
      <vt:lpstr>Клиентская часть комплекса I-DRMS</vt:lpstr>
      <vt:lpstr>раздел 2. Идеология создания моделей материальных потоков, настройки анализов и периодов.</vt:lpstr>
      <vt:lpstr>Модель материальных потоков. Определение</vt:lpstr>
      <vt:lpstr>Модель материальных потоков. Элементы</vt:lpstr>
      <vt:lpstr>Модель материальных потоков. Элементы</vt:lpstr>
      <vt:lpstr>Модель материальных потоков. Элементы</vt:lpstr>
      <vt:lpstr> Модель материальных потоков. Элементы</vt:lpstr>
      <vt:lpstr> Модель материальных потоков. Структурные элементы и слои</vt:lpstr>
      <vt:lpstr>Модель материальных потоков. Анализ</vt:lpstr>
      <vt:lpstr>Шаги по созданию модели в I-DRMS</vt:lpstr>
      <vt:lpstr>раздел 3. Типы элементов. разработка шаблонов элементов. Таблица материалов</vt:lpstr>
      <vt:lpstr>Разработка шаблонов элементов. Типы элементов.</vt:lpstr>
      <vt:lpstr>Разработка шаблонов элементов. Атрибуты шаблонов.</vt:lpstr>
      <vt:lpstr>Разработка шаблонов элементов. Атрибуты шаблонов.</vt:lpstr>
      <vt:lpstr>Разработка шаблонов элементов. Шаблон операций.</vt:lpstr>
      <vt:lpstr>Разработка шаблонов элементов. Порты.</vt:lpstr>
      <vt:lpstr>Таблица продуктов</vt:lpstr>
      <vt:lpstr>Практика – Лабораторная работа №1  </vt:lpstr>
      <vt:lpstr>День 2</vt:lpstr>
      <vt:lpstr>День 2</vt:lpstr>
      <vt:lpstr>раздел 4.  МИ 3534-2015 ГСИ: Методика расчета материальных</vt:lpstr>
      <vt:lpstr>МИ 3534-2015 ГСИ: Методика расчета материальных (массовых) балансов в сложных измерительных системах</vt:lpstr>
      <vt:lpstr>МИ 3534-2015: Содержание методики</vt:lpstr>
      <vt:lpstr>МИ 3534-2015: Общие требования к исходным данным</vt:lpstr>
      <vt:lpstr>МИ 3534-2015: Структура модели материальных потоков</vt:lpstr>
      <vt:lpstr>МИ 3534-2015: Структура модели материальных потоков</vt:lpstr>
      <vt:lpstr>МИ 3534-2015: Классификация потоков</vt:lpstr>
      <vt:lpstr>Раздел 5.  Введение в идеологию бизнес задачи согласования материальных балансов</vt:lpstr>
      <vt:lpstr>Презентация PowerPoint</vt:lpstr>
      <vt:lpstr>Проблемы получения МБ на производстве</vt:lpstr>
      <vt:lpstr>Расчет согласованного МБ на основе первичных измерений</vt:lpstr>
      <vt:lpstr>Понятие «грубые ошибки» в первичных измерениях</vt:lpstr>
      <vt:lpstr>Виды материальных балансов</vt:lpstr>
      <vt:lpstr>Презентация PowerPoint</vt:lpstr>
      <vt:lpstr>раздел 6. расчетные модули I-DRMS (солверы)</vt:lpstr>
      <vt:lpstr>Презентация PowerPoint</vt:lpstr>
      <vt:lpstr>Обзор существующих солверов</vt:lpstr>
      <vt:lpstr>I-DRMS\MB – солвер расчета материального баланса</vt:lpstr>
      <vt:lpstr>I-DRMS\GED – солвер анализа измерительной системы и поиска грубых ошибок</vt:lpstr>
      <vt:lpstr>раздел 7. Определение и обзор существующих датареференсов</vt:lpstr>
      <vt:lpstr>Датареференсы. Определение</vt:lpstr>
      <vt:lpstr>Датареференсы. Перечень</vt:lpstr>
      <vt:lpstr>Датареференсы. Настройка</vt:lpstr>
      <vt:lpstr>раздел 8. Создание модели и элементов. Групповое редактирование</vt:lpstr>
      <vt:lpstr>Создание модели и элементов.</vt:lpstr>
      <vt:lpstr>Создание модели и элементов. Групповое редактирование</vt:lpstr>
      <vt:lpstr>Конфигурирование модели материальных потоков</vt:lpstr>
      <vt:lpstr>Практика – Лабораторная работа №2  </vt:lpstr>
      <vt:lpstr>День 3</vt:lpstr>
      <vt:lpstr>День 3</vt:lpstr>
      <vt:lpstr>раздел 9. обзор и Настройка конфигурационных файлов сервера I-DRMS</vt:lpstr>
      <vt:lpstr>Основные конфигурационные файлы    сервера I-DRMS</vt:lpstr>
      <vt:lpstr>MappingConfig.xml Структура</vt:lpstr>
      <vt:lpstr>Основные параметры узла Attribute</vt:lpstr>
      <vt:lpstr>Дополнительные параметры атрибута Editor</vt:lpstr>
      <vt:lpstr>Дополнительные параметры атрибута Converter</vt:lpstr>
      <vt:lpstr>Презентация PowerPoint</vt:lpstr>
      <vt:lpstr>Indusoft.MB.ServerHost.exe.config. Основные параметры</vt:lpstr>
      <vt:lpstr>Презентация PowerPoint</vt:lpstr>
      <vt:lpstr>Indusoft.MB.ServerHost.exe.config. Дополнительные параметры солвера</vt:lpstr>
      <vt:lpstr>Indusoft.MB.ModelConfigurator.exe.config. Основные параметры</vt:lpstr>
      <vt:lpstr>Indusoft.MB.ServerHost.exe.config</vt:lpstr>
      <vt:lpstr>раздел 10. Работа в Конфигураторе  I-DRMS</vt:lpstr>
      <vt:lpstr>Синхронизация модели</vt:lpstr>
      <vt:lpstr>Настройка анализов</vt:lpstr>
      <vt:lpstr>Настройка ролей пользователей</vt:lpstr>
      <vt:lpstr>Настройка учетных записей пользователей</vt:lpstr>
      <vt:lpstr>Практика – Лабораторная работа №3  </vt:lpstr>
      <vt:lpstr>День 4</vt:lpstr>
      <vt:lpstr>День 4</vt:lpstr>
      <vt:lpstr>раздел 11. обзор и Настройка конфигурационных файлов клиента I-DRMS</vt:lpstr>
      <vt:lpstr>Презентация PowerPoint</vt:lpstr>
      <vt:lpstr>Конфигурационные файлы приложения I-DRMS-C</vt:lpstr>
      <vt:lpstr>Возможности I-DRMS-C</vt:lpstr>
      <vt:lpstr>раздел 12. Определение и обзор существующих плагинов </vt:lpstr>
      <vt:lpstr>Плагины. Определение</vt:lpstr>
      <vt:lpstr>Плагины. Перечень</vt:lpstr>
      <vt:lpstr>Плагины. Настройка</vt:lpstr>
      <vt:lpstr>Презентация PowerPoint</vt:lpstr>
      <vt:lpstr>Импорт операций</vt:lpstr>
      <vt:lpstr>Импорт операций. Настройка</vt:lpstr>
      <vt:lpstr>Импорт операций. Настройка</vt:lpstr>
      <vt:lpstr>Презентация PowerPoint</vt:lpstr>
      <vt:lpstr>I-DRMS\MB: классический солвер</vt:lpstr>
      <vt:lpstr>I-DRMS\MB: классический солвер. Особенности работы</vt:lpstr>
      <vt:lpstr>Презентация PowerPoint</vt:lpstr>
      <vt:lpstr>I-DRMS\MB: солвер в ограничениях. Принцип работы и конфигурирование.</vt:lpstr>
      <vt:lpstr>I-DRMS\MB: солвер в ограничениях. Основные параметры солвера.</vt:lpstr>
      <vt:lpstr>I-DRMS\MB: солвер в ограничениях. Особенности работы</vt:lpstr>
      <vt:lpstr>КИМ</vt:lpstr>
      <vt:lpstr>Панель мониторинга (проверяльщик ошибок)</vt:lpstr>
      <vt:lpstr>Презентация PowerPoint</vt:lpstr>
      <vt:lpstr>УПО. Настройка и использование</vt:lpstr>
      <vt:lpstr>Практика – Лабораторная работа №4  </vt:lpstr>
      <vt:lpstr>День 5 Дополнительные функции I-DRMS</vt:lpstr>
      <vt:lpstr>День 5</vt:lpstr>
      <vt:lpstr>Презентация PowerPoint</vt:lpstr>
      <vt:lpstr>Отчеты. Возможности подсистемы</vt:lpstr>
      <vt:lpstr>Отчеты. Общие настройки</vt:lpstr>
      <vt:lpstr>Отчеты. Настройка формирования встроенных отчетов</vt:lpstr>
      <vt:lpstr>Отчеты. Настройка формирования отчетов с сервера отчетов I-RS</vt:lpstr>
      <vt:lpstr>Отчеты. Настройка формирования внутренних динамических отчетов</vt:lpstr>
      <vt:lpstr>факультативная часть. Структура БД и дополнительный функционал I-DRMS</vt:lpstr>
      <vt:lpstr>Презентация PowerPoint</vt:lpstr>
      <vt:lpstr>Динамические закладки. Описание</vt:lpstr>
      <vt:lpstr>Динамические закладки. Настройка</vt:lpstr>
      <vt:lpstr>Презентация PowerPoint</vt:lpstr>
      <vt:lpstr>Бэкапирование данных периода</vt:lpstr>
      <vt:lpstr>Визуализация. Описание</vt:lpstr>
      <vt:lpstr>Поиск грубых ошибок в исходных данных</vt:lpstr>
      <vt:lpstr>Анализ Совместности Ограничений (АСО)</vt:lpstr>
      <vt:lpstr>Анализ Совместности Ограничений (АСО)</vt:lpstr>
      <vt:lpstr>Анализ Совместности Ограничений (АСО)</vt:lpstr>
      <vt:lpstr>Анализ Совместности Ограничений (АСО)</vt:lpstr>
      <vt:lpstr>Презентация PowerPoint</vt:lpstr>
      <vt:lpstr>Презентация PowerPoint</vt:lpstr>
      <vt:lpstr>ПГО. Настройки расчета</vt:lpstr>
      <vt:lpstr>ПГО-1  ПГО-2. Поиск сценария решения</vt:lpstr>
      <vt:lpstr>Презентация PowerPoint</vt:lpstr>
      <vt:lpstr>Основные таблицы БД комплекса</vt:lpstr>
      <vt:lpstr>Действия по анализу проблем</vt:lpstr>
      <vt:lpstr>Практика – Лабораторная работа №5  </vt:lpstr>
      <vt:lpstr>СПАСИБО ЗА ВНИМАНИЕ!</vt:lpstr>
    </vt:vector>
  </TitlesOfParts>
  <Company>InduSoft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Smirnova Elena</dc:creator>
  <cp:lastModifiedBy>Администратор</cp:lastModifiedBy>
  <cp:revision>1033</cp:revision>
  <cp:lastPrinted>2018-01-12T13:51:24Z</cp:lastPrinted>
  <dcterms:created xsi:type="dcterms:W3CDTF">2016-09-28T07:56:49Z</dcterms:created>
  <dcterms:modified xsi:type="dcterms:W3CDTF">2022-10-26T11:28:03Z</dcterms:modified>
</cp:coreProperties>
</file>